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3" r:id="rId7"/>
    <p:sldId id="262" r:id="rId8"/>
    <p:sldId id="264" r:id="rId9"/>
    <p:sldId id="261" r:id="rId10"/>
    <p:sldId id="265" r:id="rId11"/>
    <p:sldId id="266" r:id="rId12"/>
    <p:sldId id="267" r:id="rId13"/>
    <p:sldId id="268" r:id="rId14"/>
    <p:sldId id="269" r:id="rId15"/>
    <p:sldId id="270" r:id="rId16"/>
    <p:sldId id="271" r:id="rId17"/>
    <p:sldId id="272" r:id="rId18"/>
    <p:sldId id="273" r:id="rId19"/>
    <p:sldId id="276" r:id="rId20"/>
    <p:sldId id="275" r:id="rId21"/>
    <p:sldId id="277" r:id="rId22"/>
    <p:sldId id="278" r:id="rId23"/>
    <p:sldId id="27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65D"/>
    <a:srgbClr val="0A2851"/>
    <a:srgbClr val="50B3E5"/>
    <a:srgbClr val="0E293C"/>
    <a:srgbClr val="256391"/>
    <a:srgbClr val="256385"/>
    <a:srgbClr val="235F81"/>
    <a:srgbClr val="61CA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94660"/>
  </p:normalViewPr>
  <p:slideViewPr>
    <p:cSldViewPr snapToGrid="0">
      <p:cViewPr varScale="1">
        <p:scale>
          <a:sx n="111" d="100"/>
          <a:sy n="111" d="100"/>
        </p:scale>
        <p:origin x="588" y="9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2281238" y="5422900"/>
            <a:ext cx="8142922" cy="1017588"/>
          </a:xfrm>
          <a:prstGeom prst="rect">
            <a:avLst/>
          </a:prstGeom>
          <a:solidFill>
            <a:schemeClr val="tx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2" descr="\\DROBO-FS\QuickDrops\JB\PPTX NG\Droplets\LightingOverlay.png"/>
          <p:cNvPicPr>
            <a:picLocks noChangeAspect="1" noChangeArrowheads="1"/>
          </p:cNvPicPr>
          <p:nvPr userDrawn="1"/>
        </p:nvPicPr>
        <p:blipFill>
          <a:blip r:embed="rId2">
            <a:alphaModFix amt="30000"/>
            <a:extLst>
              <a:ext uri="{28A0092B-C50C-407E-A947-70E740481C1C}">
                <a14:useLocalDpi xmlns:a14="http://schemas.microsoft.com/office/drawing/2010/main" val="0"/>
              </a:ext>
            </a:extLst>
          </a:blip>
          <a:srcRect/>
          <a:stretch>
            <a:fillRect/>
          </a:stretch>
        </p:blipFill>
        <p:spPr bwMode="auto">
          <a:xfrm>
            <a:off x="-3"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412" y="-2"/>
            <a:ext cx="2971992" cy="2784439"/>
          </a:xfrm>
          <a:prstGeom prst="rect">
            <a:avLst/>
          </a:prstGeom>
        </p:spPr>
      </p:pic>
      <p:pic>
        <p:nvPicPr>
          <p:cNvPr id="67" name="Picture 66"/>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393355" y="5605260"/>
            <a:ext cx="3493721" cy="713184"/>
          </a:xfrm>
          <a:prstGeom prst="rect">
            <a:avLst/>
          </a:prstGeom>
        </p:spPr>
      </p:pic>
      <p:pic>
        <p:nvPicPr>
          <p:cNvPr id="68" name="Picture 67"/>
          <p:cNvPicPr>
            <a:picLocks noChangeAspect="1"/>
          </p:cNvPicPr>
          <p:nvPr userDrawn="1"/>
        </p:nvPicPr>
        <p:blipFill rotWithShape="1">
          <a:blip r:embed="rId6"/>
          <a:srcRect r="32603"/>
          <a:stretch/>
        </p:blipFill>
        <p:spPr>
          <a:xfrm>
            <a:off x="6136763" y="5523390"/>
            <a:ext cx="1764402" cy="863993"/>
          </a:xfrm>
          <a:prstGeom prst="rect">
            <a:avLst/>
          </a:prstGeom>
        </p:spPr>
      </p:pic>
      <p:pic>
        <p:nvPicPr>
          <p:cNvPr id="69" name="Picture 68"/>
          <p:cNvPicPr/>
          <p:nvPr userDrawn="1"/>
        </p:nvPicPr>
        <p:blipFill>
          <a:blip r:embed="rId7">
            <a:extLst>
              <a:ext uri="{28A0092B-C50C-407E-A947-70E740481C1C}">
                <a14:useLocalDpi xmlns:a14="http://schemas.microsoft.com/office/drawing/2010/main" val="0"/>
              </a:ext>
            </a:extLst>
          </a:blip>
          <a:stretch>
            <a:fillRect/>
          </a:stretch>
        </p:blipFill>
        <p:spPr>
          <a:xfrm>
            <a:off x="8260213" y="5614217"/>
            <a:ext cx="1815613" cy="630480"/>
          </a:xfrm>
          <a:prstGeom prst="rect">
            <a:avLst/>
          </a:prstGeom>
          <a:ln>
            <a:solidFill>
              <a:schemeClr val="bg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pic>
        <p:nvPicPr>
          <p:cNvPr id="10" name="Picture 9"/>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pic>
        <p:nvPicPr>
          <p:cNvPr id="13" name="Picture 12"/>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pic>
        <p:nvPicPr>
          <p:cNvPr id="15" name="Picture 14"/>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pic>
        <p:nvPicPr>
          <p:cNvPr id="10" name="Picture 9"/>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11/20/2022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sz="5400" dirty="0"/>
              <a:t>BIG DATA ADVANCED</a:t>
            </a:r>
          </a:p>
        </p:txBody>
      </p:sp>
      <p:sp>
        <p:nvSpPr>
          <p:cNvPr id="3" name="Subtitle 2"/>
          <p:cNvSpPr>
            <a:spLocks noGrp="1"/>
          </p:cNvSpPr>
          <p:nvPr>
            <p:ph type="subTitle" idx="1"/>
          </p:nvPr>
        </p:nvSpPr>
        <p:spPr/>
        <p:txBody>
          <a:bodyPr/>
          <a:lstStyle/>
          <a:p>
            <a:r>
              <a:rPr lang="en-US" dirty="0"/>
              <a:t>Data Science Program</a:t>
            </a:r>
          </a:p>
        </p:txBody>
      </p:sp>
    </p:spTree>
    <p:extLst>
      <p:ext uri="{BB962C8B-B14F-4D97-AF65-F5344CB8AC3E}">
        <p14:creationId xmlns:p14="http://schemas.microsoft.com/office/powerpoint/2010/main" val="1750807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655473" y="343045"/>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Frameworks</a:t>
            </a:r>
          </a:p>
        </p:txBody>
      </p:sp>
      <p:sp>
        <p:nvSpPr>
          <p:cNvPr id="20" name="Google Shape;406;p19">
            <a:extLst>
              <a:ext uri="{FF2B5EF4-FFF2-40B4-BE49-F238E27FC236}">
                <a16:creationId xmlns:a16="http://schemas.microsoft.com/office/drawing/2014/main" id="{BDD8386F-177A-F98D-CBC7-C81332925A3B}"/>
              </a:ext>
            </a:extLst>
          </p:cNvPr>
          <p:cNvSpPr txBox="1">
            <a:spLocks/>
          </p:cNvSpPr>
          <p:nvPr/>
        </p:nvSpPr>
        <p:spPr>
          <a:xfrm>
            <a:off x="1655473" y="958009"/>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Apache Hadoop</a:t>
            </a:r>
          </a:p>
        </p:txBody>
      </p:sp>
      <p:sp>
        <p:nvSpPr>
          <p:cNvPr id="21" name="Google Shape;407;p19">
            <a:extLst>
              <a:ext uri="{FF2B5EF4-FFF2-40B4-BE49-F238E27FC236}">
                <a16:creationId xmlns:a16="http://schemas.microsoft.com/office/drawing/2014/main" id="{2C7A55E6-C083-5DC9-00F4-96AD3B134CC6}"/>
              </a:ext>
            </a:extLst>
          </p:cNvPr>
          <p:cNvSpPr txBox="1">
            <a:spLocks/>
          </p:cNvSpPr>
          <p:nvPr/>
        </p:nvSpPr>
        <p:spPr>
          <a:xfrm>
            <a:off x="1655473" y="1499065"/>
            <a:ext cx="8258147" cy="16251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The Apache Hadoop framework is an open-source software framework written in Java. The two main areas provided by the framework are storage and processing. For storage, the Apache Hadoop framework uses Hadoop Distributed File System (HDFS), which is based on the GFS paper released in October 2003. For processing or computing, the framework depends on MapReduce, which is based on a Google paper on MapReduce released in December 2004 MapReduce framework evolved from V1 (based on JobTracker and TaskTracker) to V2 (based on YARN).</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2" name="Google Shape;406;p19">
            <a:extLst>
              <a:ext uri="{FF2B5EF4-FFF2-40B4-BE49-F238E27FC236}">
                <a16:creationId xmlns:a16="http://schemas.microsoft.com/office/drawing/2014/main" id="{87EA4240-4D8B-0D39-AED0-9767BD62C7C7}"/>
              </a:ext>
            </a:extLst>
          </p:cNvPr>
          <p:cNvSpPr txBox="1">
            <a:spLocks/>
          </p:cNvSpPr>
          <p:nvPr/>
        </p:nvSpPr>
        <p:spPr>
          <a:xfrm>
            <a:off x="1655473" y="3124201"/>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Kubernetes</a:t>
            </a:r>
          </a:p>
        </p:txBody>
      </p:sp>
      <p:sp>
        <p:nvSpPr>
          <p:cNvPr id="23" name="Google Shape;407;p19">
            <a:extLst>
              <a:ext uri="{FF2B5EF4-FFF2-40B4-BE49-F238E27FC236}">
                <a16:creationId xmlns:a16="http://schemas.microsoft.com/office/drawing/2014/main" id="{C569C0EF-1E3E-7CF0-4345-A067AF0B4A48}"/>
              </a:ext>
            </a:extLst>
          </p:cNvPr>
          <p:cNvSpPr txBox="1">
            <a:spLocks/>
          </p:cNvSpPr>
          <p:nvPr/>
        </p:nvSpPr>
        <p:spPr>
          <a:xfrm>
            <a:off x="1655473" y="3665257"/>
            <a:ext cx="8258147" cy="16251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Kubernetes, also known as K8s, is an open-source system for automating deployment, scaling, and management of containerized applications. It groups containers that make up an application into logical units for easy management and discovery.</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25" name="Picture 24" descr="Icon&#10;&#10;Description automatically generated">
            <a:extLst>
              <a:ext uri="{FF2B5EF4-FFF2-40B4-BE49-F238E27FC236}">
                <a16:creationId xmlns:a16="http://schemas.microsoft.com/office/drawing/2014/main" id="{F7F43F3D-B826-9955-9C7D-8747A8D14A99}"/>
              </a:ext>
            </a:extLst>
          </p:cNvPr>
          <p:cNvPicPr>
            <a:picLocks noChangeAspect="1"/>
          </p:cNvPicPr>
          <p:nvPr/>
        </p:nvPicPr>
        <p:blipFill>
          <a:blip r:embed="rId2"/>
          <a:stretch>
            <a:fillRect/>
          </a:stretch>
        </p:blipFill>
        <p:spPr>
          <a:xfrm>
            <a:off x="3235427" y="3337793"/>
            <a:ext cx="406933" cy="395163"/>
          </a:xfrm>
          <a:prstGeom prst="rect">
            <a:avLst/>
          </a:prstGeom>
        </p:spPr>
      </p:pic>
      <p:pic>
        <p:nvPicPr>
          <p:cNvPr id="27" name="Graphic 26">
            <a:extLst>
              <a:ext uri="{FF2B5EF4-FFF2-40B4-BE49-F238E27FC236}">
                <a16:creationId xmlns:a16="http://schemas.microsoft.com/office/drawing/2014/main" id="{04BC4346-FC19-BDA9-2EBD-3432AF0E28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6660" y="1171672"/>
            <a:ext cx="1233840" cy="370152"/>
          </a:xfrm>
          <a:prstGeom prst="rect">
            <a:avLst/>
          </a:prstGeom>
        </p:spPr>
      </p:pic>
    </p:spTree>
    <p:extLst>
      <p:ext uri="{BB962C8B-B14F-4D97-AF65-F5344CB8AC3E}">
        <p14:creationId xmlns:p14="http://schemas.microsoft.com/office/powerpoint/2010/main" val="1151110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655473" y="343045"/>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Frameworks</a:t>
            </a:r>
          </a:p>
        </p:txBody>
      </p:sp>
      <p:sp>
        <p:nvSpPr>
          <p:cNvPr id="20" name="Google Shape;406;p19">
            <a:extLst>
              <a:ext uri="{FF2B5EF4-FFF2-40B4-BE49-F238E27FC236}">
                <a16:creationId xmlns:a16="http://schemas.microsoft.com/office/drawing/2014/main" id="{BDD8386F-177A-F98D-CBC7-C81332925A3B}"/>
              </a:ext>
            </a:extLst>
          </p:cNvPr>
          <p:cNvSpPr txBox="1">
            <a:spLocks/>
          </p:cNvSpPr>
          <p:nvPr/>
        </p:nvSpPr>
        <p:spPr>
          <a:xfrm>
            <a:off x="1655473" y="958009"/>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Docker</a:t>
            </a:r>
          </a:p>
        </p:txBody>
      </p:sp>
      <p:sp>
        <p:nvSpPr>
          <p:cNvPr id="21" name="Google Shape;407;p19">
            <a:extLst>
              <a:ext uri="{FF2B5EF4-FFF2-40B4-BE49-F238E27FC236}">
                <a16:creationId xmlns:a16="http://schemas.microsoft.com/office/drawing/2014/main" id="{2C7A55E6-C083-5DC9-00F4-96AD3B134CC6}"/>
              </a:ext>
            </a:extLst>
          </p:cNvPr>
          <p:cNvSpPr txBox="1">
            <a:spLocks/>
          </p:cNvSpPr>
          <p:nvPr/>
        </p:nvSpPr>
        <p:spPr>
          <a:xfrm>
            <a:off x="1655473" y="1499065"/>
            <a:ext cx="8258147" cy="16251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Docker is an open platform for developing, shipping, and running applications. Docker enables you to separate your applications from your infrastructure so you can deliver software quickly. It also provides the ability to package and run an application in a loosely isolated environment called a container. The isolation and security allows you to run many containers simultaneously on a given host. Containers are lightweight and contain everything needed to run the application, so you do not need to rely on what is currently installed on the host.</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Logo&#10;&#10;Description automatically generated">
            <a:extLst>
              <a:ext uri="{FF2B5EF4-FFF2-40B4-BE49-F238E27FC236}">
                <a16:creationId xmlns:a16="http://schemas.microsoft.com/office/drawing/2014/main" id="{0D947014-CFC1-5DE0-2273-3554333695EC}"/>
              </a:ext>
            </a:extLst>
          </p:cNvPr>
          <p:cNvPicPr>
            <a:picLocks noChangeAspect="1"/>
          </p:cNvPicPr>
          <p:nvPr/>
        </p:nvPicPr>
        <p:blipFill>
          <a:blip r:embed="rId2"/>
          <a:stretch>
            <a:fillRect/>
          </a:stretch>
        </p:blipFill>
        <p:spPr>
          <a:xfrm>
            <a:off x="2564130" y="1019550"/>
            <a:ext cx="937512" cy="645300"/>
          </a:xfrm>
          <a:prstGeom prst="rect">
            <a:avLst/>
          </a:prstGeom>
        </p:spPr>
      </p:pic>
    </p:spTree>
    <p:extLst>
      <p:ext uri="{BB962C8B-B14F-4D97-AF65-F5344CB8AC3E}">
        <p14:creationId xmlns:p14="http://schemas.microsoft.com/office/powerpoint/2010/main" val="3322686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655473" y="343045"/>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File Formats</a:t>
            </a:r>
          </a:p>
        </p:txBody>
      </p:sp>
      <p:sp>
        <p:nvSpPr>
          <p:cNvPr id="20" name="Google Shape;406;p19">
            <a:extLst>
              <a:ext uri="{FF2B5EF4-FFF2-40B4-BE49-F238E27FC236}">
                <a16:creationId xmlns:a16="http://schemas.microsoft.com/office/drawing/2014/main" id="{BDD8386F-177A-F98D-CBC7-C81332925A3B}"/>
              </a:ext>
            </a:extLst>
          </p:cNvPr>
          <p:cNvSpPr txBox="1">
            <a:spLocks/>
          </p:cNvSpPr>
          <p:nvPr/>
        </p:nvSpPr>
        <p:spPr>
          <a:xfrm>
            <a:off x="1655473" y="958009"/>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Apache Parquet</a:t>
            </a:r>
          </a:p>
        </p:txBody>
      </p:sp>
      <p:sp>
        <p:nvSpPr>
          <p:cNvPr id="21" name="Google Shape;407;p19">
            <a:extLst>
              <a:ext uri="{FF2B5EF4-FFF2-40B4-BE49-F238E27FC236}">
                <a16:creationId xmlns:a16="http://schemas.microsoft.com/office/drawing/2014/main" id="{2C7A55E6-C083-5DC9-00F4-96AD3B134CC6}"/>
              </a:ext>
            </a:extLst>
          </p:cNvPr>
          <p:cNvSpPr txBox="1">
            <a:spLocks/>
          </p:cNvSpPr>
          <p:nvPr/>
        </p:nvSpPr>
        <p:spPr>
          <a:xfrm>
            <a:off x="1655473" y="1499065"/>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Apache Parquet is an open source, column-oriented data file format designed for efficient data storage and retrieval. It provides efficient data compression and encoding schemes with enhanced performance to handle complex data in bulk. Apache Parquet is designed to be a common interchange format for both batch and interactive workloads.</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Logo&#10;&#10;Description automatically generated">
            <a:extLst>
              <a:ext uri="{FF2B5EF4-FFF2-40B4-BE49-F238E27FC236}">
                <a16:creationId xmlns:a16="http://schemas.microsoft.com/office/drawing/2014/main" id="{76D37C6A-5028-3D90-E9A5-0A25368B4C04}"/>
              </a:ext>
            </a:extLst>
          </p:cNvPr>
          <p:cNvPicPr>
            <a:picLocks noChangeAspect="1"/>
          </p:cNvPicPr>
          <p:nvPr/>
        </p:nvPicPr>
        <p:blipFill>
          <a:blip r:embed="rId2"/>
          <a:stretch>
            <a:fillRect/>
          </a:stretch>
        </p:blipFill>
        <p:spPr>
          <a:xfrm>
            <a:off x="3843878" y="1051379"/>
            <a:ext cx="1190220" cy="645300"/>
          </a:xfrm>
          <a:prstGeom prst="rect">
            <a:avLst/>
          </a:prstGeom>
        </p:spPr>
      </p:pic>
      <p:sp>
        <p:nvSpPr>
          <p:cNvPr id="5" name="Google Shape;406;p19">
            <a:extLst>
              <a:ext uri="{FF2B5EF4-FFF2-40B4-BE49-F238E27FC236}">
                <a16:creationId xmlns:a16="http://schemas.microsoft.com/office/drawing/2014/main" id="{EBB07764-6194-27A2-74F9-A56F5AC94441}"/>
              </a:ext>
            </a:extLst>
          </p:cNvPr>
          <p:cNvSpPr txBox="1">
            <a:spLocks/>
          </p:cNvSpPr>
          <p:nvPr/>
        </p:nvSpPr>
        <p:spPr>
          <a:xfrm>
            <a:off x="1655473" y="2667881"/>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Apache Orc</a:t>
            </a:r>
          </a:p>
        </p:txBody>
      </p:sp>
      <p:sp>
        <p:nvSpPr>
          <p:cNvPr id="6" name="Google Shape;407;p19">
            <a:extLst>
              <a:ext uri="{FF2B5EF4-FFF2-40B4-BE49-F238E27FC236}">
                <a16:creationId xmlns:a16="http://schemas.microsoft.com/office/drawing/2014/main" id="{7FA848D8-5E77-627F-1234-C5C7CFF6CD2A}"/>
              </a:ext>
            </a:extLst>
          </p:cNvPr>
          <p:cNvSpPr txBox="1">
            <a:spLocks/>
          </p:cNvSpPr>
          <p:nvPr/>
        </p:nvSpPr>
        <p:spPr>
          <a:xfrm>
            <a:off x="1655473" y="3208937"/>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ORC is a self-describing type-aware columnar file format designed for Hadoop workloads. It is optimized for large streaming reads, but with integrated support for finding required rows quickly. Storing data in a columnar format lets the reader read, decompress, and process only the values that are required for the current query.</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descr="Icon&#10;&#10;Description automatically generated with low confidence">
            <a:extLst>
              <a:ext uri="{FF2B5EF4-FFF2-40B4-BE49-F238E27FC236}">
                <a16:creationId xmlns:a16="http://schemas.microsoft.com/office/drawing/2014/main" id="{05E631C1-CCC8-AB0E-F381-951EC0ECB941}"/>
              </a:ext>
            </a:extLst>
          </p:cNvPr>
          <p:cNvPicPr>
            <a:picLocks noChangeAspect="1"/>
          </p:cNvPicPr>
          <p:nvPr/>
        </p:nvPicPr>
        <p:blipFill>
          <a:blip r:embed="rId3"/>
          <a:stretch>
            <a:fillRect/>
          </a:stretch>
        </p:blipFill>
        <p:spPr>
          <a:xfrm>
            <a:off x="3373880" y="2845104"/>
            <a:ext cx="946660" cy="383882"/>
          </a:xfrm>
          <a:prstGeom prst="rect">
            <a:avLst/>
          </a:prstGeom>
        </p:spPr>
      </p:pic>
    </p:spTree>
    <p:extLst>
      <p:ext uri="{BB962C8B-B14F-4D97-AF65-F5344CB8AC3E}">
        <p14:creationId xmlns:p14="http://schemas.microsoft.com/office/powerpoint/2010/main" val="1352123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655473" y="343045"/>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File Formats</a:t>
            </a:r>
          </a:p>
        </p:txBody>
      </p:sp>
      <p:sp>
        <p:nvSpPr>
          <p:cNvPr id="20" name="Google Shape;406;p19">
            <a:extLst>
              <a:ext uri="{FF2B5EF4-FFF2-40B4-BE49-F238E27FC236}">
                <a16:creationId xmlns:a16="http://schemas.microsoft.com/office/drawing/2014/main" id="{BDD8386F-177A-F98D-CBC7-C81332925A3B}"/>
              </a:ext>
            </a:extLst>
          </p:cNvPr>
          <p:cNvSpPr txBox="1">
            <a:spLocks/>
          </p:cNvSpPr>
          <p:nvPr/>
        </p:nvSpPr>
        <p:spPr>
          <a:xfrm>
            <a:off x="1655473" y="958009"/>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Delta Lake</a:t>
            </a:r>
          </a:p>
        </p:txBody>
      </p:sp>
      <p:sp>
        <p:nvSpPr>
          <p:cNvPr id="21" name="Google Shape;407;p19">
            <a:extLst>
              <a:ext uri="{FF2B5EF4-FFF2-40B4-BE49-F238E27FC236}">
                <a16:creationId xmlns:a16="http://schemas.microsoft.com/office/drawing/2014/main" id="{2C7A55E6-C083-5DC9-00F4-96AD3B134CC6}"/>
              </a:ext>
            </a:extLst>
          </p:cNvPr>
          <p:cNvSpPr txBox="1">
            <a:spLocks/>
          </p:cNvSpPr>
          <p:nvPr/>
        </p:nvSpPr>
        <p:spPr>
          <a:xfrm>
            <a:off x="1655473" y="1499065"/>
            <a:ext cx="8258147" cy="10079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Delta Lake is an open-source storage framework that enables building a Lakehouse architecture with compute engines including Spark, PrestoDB, Flink, Trino, and Hive and APIs for Scala, Java, Rust, Ruby, and Python.</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Text, logo&#10;&#10;Description automatically generated">
            <a:extLst>
              <a:ext uri="{FF2B5EF4-FFF2-40B4-BE49-F238E27FC236}">
                <a16:creationId xmlns:a16="http://schemas.microsoft.com/office/drawing/2014/main" id="{D8FFD2FA-F9F4-D35A-4B28-E2B184F1CC8A}"/>
              </a:ext>
            </a:extLst>
          </p:cNvPr>
          <p:cNvPicPr>
            <a:picLocks noChangeAspect="1"/>
          </p:cNvPicPr>
          <p:nvPr/>
        </p:nvPicPr>
        <p:blipFill>
          <a:blip r:embed="rId2"/>
          <a:stretch>
            <a:fillRect/>
          </a:stretch>
        </p:blipFill>
        <p:spPr>
          <a:xfrm>
            <a:off x="3106366" y="1085271"/>
            <a:ext cx="1031294" cy="559136"/>
          </a:xfrm>
          <a:prstGeom prst="rect">
            <a:avLst/>
          </a:prstGeom>
        </p:spPr>
      </p:pic>
      <p:pic>
        <p:nvPicPr>
          <p:cNvPr id="11" name="Picture 10">
            <a:extLst>
              <a:ext uri="{FF2B5EF4-FFF2-40B4-BE49-F238E27FC236}">
                <a16:creationId xmlns:a16="http://schemas.microsoft.com/office/drawing/2014/main" id="{79C75827-7384-8654-123D-EB3A62AAB9F6}"/>
              </a:ext>
            </a:extLst>
          </p:cNvPr>
          <p:cNvPicPr>
            <a:picLocks noChangeAspect="1"/>
          </p:cNvPicPr>
          <p:nvPr/>
        </p:nvPicPr>
        <p:blipFill>
          <a:blip r:embed="rId3"/>
          <a:stretch>
            <a:fillRect/>
          </a:stretch>
        </p:blipFill>
        <p:spPr>
          <a:xfrm>
            <a:off x="3003005" y="2583050"/>
            <a:ext cx="5563082" cy="2987299"/>
          </a:xfrm>
          <a:prstGeom prst="rect">
            <a:avLst/>
          </a:prstGeom>
        </p:spPr>
      </p:pic>
    </p:spTree>
    <p:extLst>
      <p:ext uri="{BB962C8B-B14F-4D97-AF65-F5344CB8AC3E}">
        <p14:creationId xmlns:p14="http://schemas.microsoft.com/office/powerpoint/2010/main" val="1311074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503073" y="343045"/>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 Query and Data Flow</a:t>
            </a:r>
          </a:p>
        </p:txBody>
      </p:sp>
      <p:sp>
        <p:nvSpPr>
          <p:cNvPr id="20" name="Google Shape;406;p19">
            <a:extLst>
              <a:ext uri="{FF2B5EF4-FFF2-40B4-BE49-F238E27FC236}">
                <a16:creationId xmlns:a16="http://schemas.microsoft.com/office/drawing/2014/main" id="{BDD8386F-177A-F98D-CBC7-C81332925A3B}"/>
              </a:ext>
            </a:extLst>
          </p:cNvPr>
          <p:cNvSpPr txBox="1">
            <a:spLocks/>
          </p:cNvSpPr>
          <p:nvPr/>
        </p:nvSpPr>
        <p:spPr>
          <a:xfrm>
            <a:off x="1655473" y="958009"/>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Spark SQL</a:t>
            </a:r>
          </a:p>
        </p:txBody>
      </p:sp>
      <p:sp>
        <p:nvSpPr>
          <p:cNvPr id="21" name="Google Shape;407;p19">
            <a:extLst>
              <a:ext uri="{FF2B5EF4-FFF2-40B4-BE49-F238E27FC236}">
                <a16:creationId xmlns:a16="http://schemas.microsoft.com/office/drawing/2014/main" id="{2C7A55E6-C083-5DC9-00F4-96AD3B134CC6}"/>
              </a:ext>
            </a:extLst>
          </p:cNvPr>
          <p:cNvSpPr txBox="1">
            <a:spLocks/>
          </p:cNvSpPr>
          <p:nvPr/>
        </p:nvSpPr>
        <p:spPr>
          <a:xfrm>
            <a:off x="1655473" y="1499065"/>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Spark SQL lets you query structured data inside Spark programs, using either SQL or a familiar DataFrame API. Usable in Java, Scala, Python and R.</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406;p19">
            <a:extLst>
              <a:ext uri="{FF2B5EF4-FFF2-40B4-BE49-F238E27FC236}">
                <a16:creationId xmlns:a16="http://schemas.microsoft.com/office/drawing/2014/main" id="{EBB07764-6194-27A2-74F9-A56F5AC94441}"/>
              </a:ext>
            </a:extLst>
          </p:cNvPr>
          <p:cNvSpPr txBox="1">
            <a:spLocks/>
          </p:cNvSpPr>
          <p:nvPr/>
        </p:nvSpPr>
        <p:spPr>
          <a:xfrm>
            <a:off x="1655473" y="2235068"/>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Apache Hive</a:t>
            </a:r>
          </a:p>
        </p:txBody>
      </p:sp>
      <p:sp>
        <p:nvSpPr>
          <p:cNvPr id="6" name="Google Shape;407;p19">
            <a:extLst>
              <a:ext uri="{FF2B5EF4-FFF2-40B4-BE49-F238E27FC236}">
                <a16:creationId xmlns:a16="http://schemas.microsoft.com/office/drawing/2014/main" id="{7FA848D8-5E77-627F-1234-C5C7CFF6CD2A}"/>
              </a:ext>
            </a:extLst>
          </p:cNvPr>
          <p:cNvSpPr txBox="1">
            <a:spLocks/>
          </p:cNvSpPr>
          <p:nvPr/>
        </p:nvSpPr>
        <p:spPr>
          <a:xfrm>
            <a:off x="1655473" y="2776124"/>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The Apache Hive data warehouse software facilitates reading, writing, and managing large datasets residing in distributed storage using SQL. Structure can be projected onto data already in storage. A command line tool and JDBC driver are provided to connect users to Hive.</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Logo&#10;&#10;Description automatically generated">
            <a:extLst>
              <a:ext uri="{FF2B5EF4-FFF2-40B4-BE49-F238E27FC236}">
                <a16:creationId xmlns:a16="http://schemas.microsoft.com/office/drawing/2014/main" id="{B042BBD9-2C0A-4205-37B5-DB95DE310569}"/>
              </a:ext>
            </a:extLst>
          </p:cNvPr>
          <p:cNvPicPr>
            <a:picLocks noChangeAspect="1"/>
          </p:cNvPicPr>
          <p:nvPr/>
        </p:nvPicPr>
        <p:blipFill>
          <a:blip r:embed="rId2"/>
          <a:stretch>
            <a:fillRect/>
          </a:stretch>
        </p:blipFill>
        <p:spPr>
          <a:xfrm>
            <a:off x="3139440" y="995965"/>
            <a:ext cx="815340" cy="652272"/>
          </a:xfrm>
          <a:prstGeom prst="rect">
            <a:avLst/>
          </a:prstGeom>
        </p:spPr>
      </p:pic>
      <p:pic>
        <p:nvPicPr>
          <p:cNvPr id="9" name="Picture 8" descr="Logo&#10;&#10;Description automatically generated">
            <a:extLst>
              <a:ext uri="{FF2B5EF4-FFF2-40B4-BE49-F238E27FC236}">
                <a16:creationId xmlns:a16="http://schemas.microsoft.com/office/drawing/2014/main" id="{CB7C5378-4773-8157-E222-2B7BB280E354}"/>
              </a:ext>
            </a:extLst>
          </p:cNvPr>
          <p:cNvPicPr>
            <a:picLocks noChangeAspect="1"/>
          </p:cNvPicPr>
          <p:nvPr/>
        </p:nvPicPr>
        <p:blipFill>
          <a:blip r:embed="rId3"/>
          <a:stretch>
            <a:fillRect/>
          </a:stretch>
        </p:blipFill>
        <p:spPr>
          <a:xfrm>
            <a:off x="3417516" y="2422730"/>
            <a:ext cx="415344" cy="373810"/>
          </a:xfrm>
          <a:prstGeom prst="rect">
            <a:avLst/>
          </a:prstGeom>
        </p:spPr>
      </p:pic>
      <p:sp>
        <p:nvSpPr>
          <p:cNvPr id="10" name="Google Shape;406;p19">
            <a:extLst>
              <a:ext uri="{FF2B5EF4-FFF2-40B4-BE49-F238E27FC236}">
                <a16:creationId xmlns:a16="http://schemas.microsoft.com/office/drawing/2014/main" id="{25D322E4-3E56-C070-7CD8-3E8989BD74BE}"/>
              </a:ext>
            </a:extLst>
          </p:cNvPr>
          <p:cNvSpPr txBox="1">
            <a:spLocks/>
          </p:cNvSpPr>
          <p:nvPr/>
        </p:nvSpPr>
        <p:spPr>
          <a:xfrm>
            <a:off x="1655473" y="3734931"/>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Apache Drill</a:t>
            </a:r>
          </a:p>
        </p:txBody>
      </p:sp>
      <p:sp>
        <p:nvSpPr>
          <p:cNvPr id="11" name="Google Shape;407;p19">
            <a:extLst>
              <a:ext uri="{FF2B5EF4-FFF2-40B4-BE49-F238E27FC236}">
                <a16:creationId xmlns:a16="http://schemas.microsoft.com/office/drawing/2014/main" id="{72B6F8C9-9C65-63F7-DCDC-FE46173149DF}"/>
              </a:ext>
            </a:extLst>
          </p:cNvPr>
          <p:cNvSpPr txBox="1">
            <a:spLocks/>
          </p:cNvSpPr>
          <p:nvPr/>
        </p:nvSpPr>
        <p:spPr>
          <a:xfrm>
            <a:off x="1655473" y="4275987"/>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Drill is an Apache open-source SQL query engine for Big Data exploration. Drill is designed from the ground up to support high-performance analysis on the semi-structured and rapidly evolving data coming from modern Big Data applications, while still providing the familiarity and ecosystem of ANSI SQL, the industry-standard query language.</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13" name="Picture 12" descr="Graphical user interface&#10;&#10;Description automatically generated with low confidence">
            <a:extLst>
              <a:ext uri="{FF2B5EF4-FFF2-40B4-BE49-F238E27FC236}">
                <a16:creationId xmlns:a16="http://schemas.microsoft.com/office/drawing/2014/main" id="{3C791E88-73E4-BC94-B51D-8EFF17524205}"/>
              </a:ext>
            </a:extLst>
          </p:cNvPr>
          <p:cNvPicPr>
            <a:picLocks noChangeAspect="1"/>
          </p:cNvPicPr>
          <p:nvPr/>
        </p:nvPicPr>
        <p:blipFill>
          <a:blip r:embed="rId4"/>
          <a:stretch>
            <a:fillRect/>
          </a:stretch>
        </p:blipFill>
        <p:spPr>
          <a:xfrm>
            <a:off x="3417516" y="3928856"/>
            <a:ext cx="825742" cy="408054"/>
          </a:xfrm>
          <a:prstGeom prst="rect">
            <a:avLst/>
          </a:prstGeom>
        </p:spPr>
      </p:pic>
    </p:spTree>
    <p:extLst>
      <p:ext uri="{BB962C8B-B14F-4D97-AF65-F5344CB8AC3E}">
        <p14:creationId xmlns:p14="http://schemas.microsoft.com/office/powerpoint/2010/main" val="3941378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503073" y="345754"/>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 Query and Data Flow</a:t>
            </a:r>
          </a:p>
        </p:txBody>
      </p:sp>
      <p:sp>
        <p:nvSpPr>
          <p:cNvPr id="20" name="Google Shape;406;p19">
            <a:extLst>
              <a:ext uri="{FF2B5EF4-FFF2-40B4-BE49-F238E27FC236}">
                <a16:creationId xmlns:a16="http://schemas.microsoft.com/office/drawing/2014/main" id="{BDD8386F-177A-F98D-CBC7-C81332925A3B}"/>
              </a:ext>
            </a:extLst>
          </p:cNvPr>
          <p:cNvSpPr txBox="1">
            <a:spLocks/>
          </p:cNvSpPr>
          <p:nvPr/>
        </p:nvSpPr>
        <p:spPr>
          <a:xfrm>
            <a:off x="1655473" y="958009"/>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Spark SQL</a:t>
            </a:r>
          </a:p>
        </p:txBody>
      </p:sp>
      <p:sp>
        <p:nvSpPr>
          <p:cNvPr id="21" name="Google Shape;407;p19">
            <a:extLst>
              <a:ext uri="{FF2B5EF4-FFF2-40B4-BE49-F238E27FC236}">
                <a16:creationId xmlns:a16="http://schemas.microsoft.com/office/drawing/2014/main" id="{2C7A55E6-C083-5DC9-00F4-96AD3B134CC6}"/>
              </a:ext>
            </a:extLst>
          </p:cNvPr>
          <p:cNvSpPr txBox="1">
            <a:spLocks/>
          </p:cNvSpPr>
          <p:nvPr/>
        </p:nvSpPr>
        <p:spPr>
          <a:xfrm>
            <a:off x="1655473" y="1499065"/>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Spark SQL lets you query structured data inside Spark programs, using either SQL or a familiar DataFrame API. Usable in Java, Scala, Python and R.</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406;p19">
            <a:extLst>
              <a:ext uri="{FF2B5EF4-FFF2-40B4-BE49-F238E27FC236}">
                <a16:creationId xmlns:a16="http://schemas.microsoft.com/office/drawing/2014/main" id="{EBB07764-6194-27A2-74F9-A56F5AC94441}"/>
              </a:ext>
            </a:extLst>
          </p:cNvPr>
          <p:cNvSpPr txBox="1">
            <a:spLocks/>
          </p:cNvSpPr>
          <p:nvPr/>
        </p:nvSpPr>
        <p:spPr>
          <a:xfrm>
            <a:off x="1655473" y="2235068"/>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Presto</a:t>
            </a:r>
          </a:p>
        </p:txBody>
      </p:sp>
      <p:sp>
        <p:nvSpPr>
          <p:cNvPr id="6" name="Google Shape;407;p19">
            <a:extLst>
              <a:ext uri="{FF2B5EF4-FFF2-40B4-BE49-F238E27FC236}">
                <a16:creationId xmlns:a16="http://schemas.microsoft.com/office/drawing/2014/main" id="{7FA848D8-5E77-627F-1234-C5C7CFF6CD2A}"/>
              </a:ext>
            </a:extLst>
          </p:cNvPr>
          <p:cNvSpPr txBox="1">
            <a:spLocks/>
          </p:cNvSpPr>
          <p:nvPr/>
        </p:nvSpPr>
        <p:spPr>
          <a:xfrm>
            <a:off x="1655473" y="2776124"/>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Presto is an open-source SQL query engine that's fast, reliable, and efficient at scale. Use Presto to run interactive/ad hoc queries at sub-second performance for your high-volume apps. It el</a:t>
            </a:r>
            <a:r>
              <a:rPr lang="en-US" dirty="0">
                <a:solidFill>
                  <a:schemeClr val="tx1"/>
                </a:solidFill>
                <a:latin typeface="Roboto" panose="02000000000000000000" pitchFamily="2" charset="0"/>
              </a:rPr>
              <a:t>iminate the </a:t>
            </a:r>
            <a:r>
              <a:rPr lang="en-US" b="0" i="0" dirty="0">
                <a:solidFill>
                  <a:schemeClr val="tx1"/>
                </a:solidFill>
                <a:effectLst/>
                <a:latin typeface="Roboto" panose="02000000000000000000" pitchFamily="2" charset="0"/>
              </a:rPr>
              <a:t> struggle with managing multiple query languages and interfaces to siloed databases and storage,</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Logo&#10;&#10;Description automatically generated">
            <a:extLst>
              <a:ext uri="{FF2B5EF4-FFF2-40B4-BE49-F238E27FC236}">
                <a16:creationId xmlns:a16="http://schemas.microsoft.com/office/drawing/2014/main" id="{B042BBD9-2C0A-4205-37B5-DB95DE310569}"/>
              </a:ext>
            </a:extLst>
          </p:cNvPr>
          <p:cNvPicPr>
            <a:picLocks noChangeAspect="1"/>
          </p:cNvPicPr>
          <p:nvPr/>
        </p:nvPicPr>
        <p:blipFill>
          <a:blip r:embed="rId2"/>
          <a:stretch>
            <a:fillRect/>
          </a:stretch>
        </p:blipFill>
        <p:spPr>
          <a:xfrm>
            <a:off x="3139440" y="988345"/>
            <a:ext cx="815340" cy="652272"/>
          </a:xfrm>
          <a:prstGeom prst="rect">
            <a:avLst/>
          </a:prstGeom>
        </p:spPr>
      </p:pic>
      <p:sp>
        <p:nvSpPr>
          <p:cNvPr id="10" name="Google Shape;406;p19">
            <a:extLst>
              <a:ext uri="{FF2B5EF4-FFF2-40B4-BE49-F238E27FC236}">
                <a16:creationId xmlns:a16="http://schemas.microsoft.com/office/drawing/2014/main" id="{25D322E4-3E56-C070-7CD8-3E8989BD74BE}"/>
              </a:ext>
            </a:extLst>
          </p:cNvPr>
          <p:cNvSpPr txBox="1">
            <a:spLocks/>
          </p:cNvSpPr>
          <p:nvPr/>
        </p:nvSpPr>
        <p:spPr>
          <a:xfrm>
            <a:off x="1655473" y="3734931"/>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Trino</a:t>
            </a:r>
          </a:p>
        </p:txBody>
      </p:sp>
      <p:sp>
        <p:nvSpPr>
          <p:cNvPr id="11" name="Google Shape;407;p19">
            <a:extLst>
              <a:ext uri="{FF2B5EF4-FFF2-40B4-BE49-F238E27FC236}">
                <a16:creationId xmlns:a16="http://schemas.microsoft.com/office/drawing/2014/main" id="{72B6F8C9-9C65-63F7-DCDC-FE46173149DF}"/>
              </a:ext>
            </a:extLst>
          </p:cNvPr>
          <p:cNvSpPr txBox="1">
            <a:spLocks/>
          </p:cNvSpPr>
          <p:nvPr/>
        </p:nvSpPr>
        <p:spPr>
          <a:xfrm>
            <a:off x="1655473" y="4275987"/>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Trino is a tool designed to efficiently query vast amounts of data using distributed queries. If you work with terabytes or petabytes of data, you are likely using tools that interact with Hadoop and HDFS. Trino was designed as an alternative to tools that query HDFS using pipelines of MapReduce jobs, such as Hive or Pig, but Trino is not limited to accessing HDFS. Trino can be and has been extended to operate over different kinds of data sources, including traditional relational databases and other data sources such as Cassandra.</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Graphic 3">
            <a:extLst>
              <a:ext uri="{FF2B5EF4-FFF2-40B4-BE49-F238E27FC236}">
                <a16:creationId xmlns:a16="http://schemas.microsoft.com/office/drawing/2014/main" id="{8A8F2079-6A98-25CF-5E58-AF4D39F8DC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05114" y="2441087"/>
            <a:ext cx="983004" cy="310535"/>
          </a:xfrm>
          <a:prstGeom prst="rect">
            <a:avLst/>
          </a:prstGeom>
        </p:spPr>
      </p:pic>
      <p:pic>
        <p:nvPicPr>
          <p:cNvPr id="8" name="Picture 7" descr="A picture containing logo&#10;&#10;Description automatically generated">
            <a:extLst>
              <a:ext uri="{FF2B5EF4-FFF2-40B4-BE49-F238E27FC236}">
                <a16:creationId xmlns:a16="http://schemas.microsoft.com/office/drawing/2014/main" id="{26AF7FA9-50F4-76BB-88C3-5B80D79904C1}"/>
              </a:ext>
            </a:extLst>
          </p:cNvPr>
          <p:cNvPicPr>
            <a:picLocks noChangeAspect="1"/>
          </p:cNvPicPr>
          <p:nvPr/>
        </p:nvPicPr>
        <p:blipFill>
          <a:blip r:embed="rId5"/>
          <a:stretch>
            <a:fillRect/>
          </a:stretch>
        </p:blipFill>
        <p:spPr>
          <a:xfrm>
            <a:off x="2575561" y="3916213"/>
            <a:ext cx="845820" cy="380619"/>
          </a:xfrm>
          <a:prstGeom prst="rect">
            <a:avLst/>
          </a:prstGeom>
        </p:spPr>
      </p:pic>
    </p:spTree>
    <p:extLst>
      <p:ext uri="{BB962C8B-B14F-4D97-AF65-F5344CB8AC3E}">
        <p14:creationId xmlns:p14="http://schemas.microsoft.com/office/powerpoint/2010/main" val="444272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503073" y="345754"/>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Databases</a:t>
            </a:r>
          </a:p>
        </p:txBody>
      </p:sp>
      <p:sp>
        <p:nvSpPr>
          <p:cNvPr id="20" name="Google Shape;406;p19">
            <a:extLst>
              <a:ext uri="{FF2B5EF4-FFF2-40B4-BE49-F238E27FC236}">
                <a16:creationId xmlns:a16="http://schemas.microsoft.com/office/drawing/2014/main" id="{BDD8386F-177A-F98D-CBC7-C81332925A3B}"/>
              </a:ext>
            </a:extLst>
          </p:cNvPr>
          <p:cNvSpPr txBox="1">
            <a:spLocks/>
          </p:cNvSpPr>
          <p:nvPr/>
        </p:nvSpPr>
        <p:spPr>
          <a:xfrm>
            <a:off x="1655473" y="958009"/>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PostgreSQL</a:t>
            </a:r>
          </a:p>
        </p:txBody>
      </p:sp>
      <p:sp>
        <p:nvSpPr>
          <p:cNvPr id="21" name="Google Shape;407;p19">
            <a:extLst>
              <a:ext uri="{FF2B5EF4-FFF2-40B4-BE49-F238E27FC236}">
                <a16:creationId xmlns:a16="http://schemas.microsoft.com/office/drawing/2014/main" id="{2C7A55E6-C083-5DC9-00F4-96AD3B134CC6}"/>
              </a:ext>
            </a:extLst>
          </p:cNvPr>
          <p:cNvSpPr txBox="1">
            <a:spLocks/>
          </p:cNvSpPr>
          <p:nvPr/>
        </p:nvSpPr>
        <p:spPr>
          <a:xfrm>
            <a:off x="1655473" y="1499065"/>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PostgreSQL is a powerful, open-source object-relational database system that uses and extends the SQL language combined with many features that safely store and scale the most complicated data workloads.</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406;p19">
            <a:extLst>
              <a:ext uri="{FF2B5EF4-FFF2-40B4-BE49-F238E27FC236}">
                <a16:creationId xmlns:a16="http://schemas.microsoft.com/office/drawing/2014/main" id="{EBB07764-6194-27A2-74F9-A56F5AC94441}"/>
              </a:ext>
            </a:extLst>
          </p:cNvPr>
          <p:cNvSpPr txBox="1">
            <a:spLocks/>
          </p:cNvSpPr>
          <p:nvPr/>
        </p:nvSpPr>
        <p:spPr>
          <a:xfrm>
            <a:off x="1655473" y="2235068"/>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MongoDB</a:t>
            </a:r>
          </a:p>
        </p:txBody>
      </p:sp>
      <p:sp>
        <p:nvSpPr>
          <p:cNvPr id="6" name="Google Shape;407;p19">
            <a:extLst>
              <a:ext uri="{FF2B5EF4-FFF2-40B4-BE49-F238E27FC236}">
                <a16:creationId xmlns:a16="http://schemas.microsoft.com/office/drawing/2014/main" id="{7FA848D8-5E77-627F-1234-C5C7CFF6CD2A}"/>
              </a:ext>
            </a:extLst>
          </p:cNvPr>
          <p:cNvSpPr txBox="1">
            <a:spLocks/>
          </p:cNvSpPr>
          <p:nvPr/>
        </p:nvSpPr>
        <p:spPr>
          <a:xfrm>
            <a:off x="1655473" y="2776124"/>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MongoDB is a </a:t>
            </a:r>
            <a:r>
              <a:rPr lang="en-US" dirty="0">
                <a:solidFill>
                  <a:schemeClr val="tx1"/>
                </a:solidFill>
                <a:latin typeface="Roboto" panose="02000000000000000000" pitchFamily="2" charset="0"/>
              </a:rPr>
              <a:t>source-available cross-platform </a:t>
            </a:r>
            <a:r>
              <a:rPr lang="en-US" b="0" i="0" dirty="0">
                <a:solidFill>
                  <a:schemeClr val="tx1"/>
                </a:solidFill>
                <a:effectLst/>
                <a:latin typeface="Roboto" panose="02000000000000000000" pitchFamily="2" charset="0"/>
              </a:rPr>
              <a:t>document database. It stores data in a type of JSON format called BSON. If you are unfamiliar with JSON, a record in MongoDB is a document, which is a data structure composed of key value pairs similar to the structure of JSON objects.</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Google Shape;406;p19">
            <a:extLst>
              <a:ext uri="{FF2B5EF4-FFF2-40B4-BE49-F238E27FC236}">
                <a16:creationId xmlns:a16="http://schemas.microsoft.com/office/drawing/2014/main" id="{25D322E4-3E56-C070-7CD8-3E8989BD74BE}"/>
              </a:ext>
            </a:extLst>
          </p:cNvPr>
          <p:cNvSpPr txBox="1">
            <a:spLocks/>
          </p:cNvSpPr>
          <p:nvPr/>
        </p:nvSpPr>
        <p:spPr>
          <a:xfrm>
            <a:off x="1655473" y="3734931"/>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Cassandra</a:t>
            </a:r>
          </a:p>
        </p:txBody>
      </p:sp>
      <p:sp>
        <p:nvSpPr>
          <p:cNvPr id="11" name="Google Shape;407;p19">
            <a:extLst>
              <a:ext uri="{FF2B5EF4-FFF2-40B4-BE49-F238E27FC236}">
                <a16:creationId xmlns:a16="http://schemas.microsoft.com/office/drawing/2014/main" id="{72B6F8C9-9C65-63F7-DCDC-FE46173149DF}"/>
              </a:ext>
            </a:extLst>
          </p:cNvPr>
          <p:cNvSpPr txBox="1">
            <a:spLocks/>
          </p:cNvSpPr>
          <p:nvPr/>
        </p:nvSpPr>
        <p:spPr>
          <a:xfrm>
            <a:off x="1655473" y="4275987"/>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Apache Cassandra is an open-source, NoSQL database (column-oriented) designed to store data for applications that require fast read and write performance. For example, you can use Cassandra to store user profile information for online video games, device metadata for internet of things (IoT) applications, or records for events.</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descr="Icon&#10;&#10;Description automatically generated">
            <a:extLst>
              <a:ext uri="{FF2B5EF4-FFF2-40B4-BE49-F238E27FC236}">
                <a16:creationId xmlns:a16="http://schemas.microsoft.com/office/drawing/2014/main" id="{06508AED-9699-4691-B720-FF428F7638FA}"/>
              </a:ext>
            </a:extLst>
          </p:cNvPr>
          <p:cNvPicPr>
            <a:picLocks noChangeAspect="1"/>
          </p:cNvPicPr>
          <p:nvPr/>
        </p:nvPicPr>
        <p:blipFill>
          <a:blip r:embed="rId2"/>
          <a:stretch>
            <a:fillRect/>
          </a:stretch>
        </p:blipFill>
        <p:spPr>
          <a:xfrm>
            <a:off x="3380266" y="1114547"/>
            <a:ext cx="472878" cy="524779"/>
          </a:xfrm>
          <a:prstGeom prst="rect">
            <a:avLst/>
          </a:prstGeom>
        </p:spPr>
      </p:pic>
      <p:pic>
        <p:nvPicPr>
          <p:cNvPr id="12" name="Picture 11" descr="Logo&#10;&#10;Description automatically generated">
            <a:extLst>
              <a:ext uri="{FF2B5EF4-FFF2-40B4-BE49-F238E27FC236}">
                <a16:creationId xmlns:a16="http://schemas.microsoft.com/office/drawing/2014/main" id="{A90F0D69-AA86-9C40-D7F9-4741B2E5F5F2}"/>
              </a:ext>
            </a:extLst>
          </p:cNvPr>
          <p:cNvPicPr>
            <a:picLocks noChangeAspect="1"/>
          </p:cNvPicPr>
          <p:nvPr/>
        </p:nvPicPr>
        <p:blipFill>
          <a:blip r:embed="rId3"/>
          <a:stretch>
            <a:fillRect/>
          </a:stretch>
        </p:blipFill>
        <p:spPr>
          <a:xfrm>
            <a:off x="3200399" y="2492335"/>
            <a:ext cx="972469" cy="262110"/>
          </a:xfrm>
          <a:prstGeom prst="rect">
            <a:avLst/>
          </a:prstGeom>
        </p:spPr>
      </p:pic>
      <p:pic>
        <p:nvPicPr>
          <p:cNvPr id="15" name="Picture 14" descr="Logo&#10;&#10;Description automatically generated">
            <a:extLst>
              <a:ext uri="{FF2B5EF4-FFF2-40B4-BE49-F238E27FC236}">
                <a16:creationId xmlns:a16="http://schemas.microsoft.com/office/drawing/2014/main" id="{B0C58499-E7E8-826A-4A1F-80001E693821}"/>
              </a:ext>
            </a:extLst>
          </p:cNvPr>
          <p:cNvPicPr>
            <a:picLocks noChangeAspect="1"/>
          </p:cNvPicPr>
          <p:nvPr/>
        </p:nvPicPr>
        <p:blipFill>
          <a:blip r:embed="rId4"/>
          <a:stretch>
            <a:fillRect/>
          </a:stretch>
        </p:blipFill>
        <p:spPr>
          <a:xfrm>
            <a:off x="3277911" y="3924300"/>
            <a:ext cx="538881" cy="361050"/>
          </a:xfrm>
          <a:prstGeom prst="rect">
            <a:avLst/>
          </a:prstGeom>
        </p:spPr>
      </p:pic>
    </p:spTree>
    <p:extLst>
      <p:ext uri="{BB962C8B-B14F-4D97-AF65-F5344CB8AC3E}">
        <p14:creationId xmlns:p14="http://schemas.microsoft.com/office/powerpoint/2010/main" val="421134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503073" y="345754"/>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Databases</a:t>
            </a:r>
          </a:p>
        </p:txBody>
      </p:sp>
      <p:sp>
        <p:nvSpPr>
          <p:cNvPr id="20" name="Google Shape;406;p19">
            <a:extLst>
              <a:ext uri="{FF2B5EF4-FFF2-40B4-BE49-F238E27FC236}">
                <a16:creationId xmlns:a16="http://schemas.microsoft.com/office/drawing/2014/main" id="{BDD8386F-177A-F98D-CBC7-C81332925A3B}"/>
              </a:ext>
            </a:extLst>
          </p:cNvPr>
          <p:cNvSpPr txBox="1">
            <a:spLocks/>
          </p:cNvSpPr>
          <p:nvPr/>
        </p:nvSpPr>
        <p:spPr>
          <a:xfrm>
            <a:off x="1655473" y="958009"/>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InfluxDB</a:t>
            </a:r>
          </a:p>
        </p:txBody>
      </p:sp>
      <p:sp>
        <p:nvSpPr>
          <p:cNvPr id="21" name="Google Shape;407;p19">
            <a:extLst>
              <a:ext uri="{FF2B5EF4-FFF2-40B4-BE49-F238E27FC236}">
                <a16:creationId xmlns:a16="http://schemas.microsoft.com/office/drawing/2014/main" id="{2C7A55E6-C083-5DC9-00F4-96AD3B134CC6}"/>
              </a:ext>
            </a:extLst>
          </p:cNvPr>
          <p:cNvSpPr txBox="1">
            <a:spLocks/>
          </p:cNvSpPr>
          <p:nvPr/>
        </p:nvSpPr>
        <p:spPr>
          <a:xfrm>
            <a:off x="1655473" y="1499065"/>
            <a:ext cx="8258147" cy="10841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kern="0">
                <a:solidFill>
                  <a:schemeClr val="tx1"/>
                </a:solidFill>
                <a:latin typeface="Calibri" panose="020F0502020204030204" pitchFamily="34" charset="0"/>
                <a:ea typeface="Calibri" panose="020F0502020204030204" pitchFamily="34" charset="0"/>
                <a:cs typeface="Calibri" panose="020F0502020204030204" pitchFamily="34" charset="0"/>
              </a:rPr>
              <a:t>InfluxDB is an open-source time series database (TSDB) developed by the company InfluxData. It is written in the Go programming language for storage and retrieval of time series data in fields such as operations monitoring, application metrics, Internet of Things sensor data, and real-time analytics. </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descr="Text&#10;&#10;Description automatically generated">
            <a:extLst>
              <a:ext uri="{FF2B5EF4-FFF2-40B4-BE49-F238E27FC236}">
                <a16:creationId xmlns:a16="http://schemas.microsoft.com/office/drawing/2014/main" id="{F8122F68-C34E-B208-5910-D06E2680C2B4}"/>
              </a:ext>
            </a:extLst>
          </p:cNvPr>
          <p:cNvPicPr>
            <a:picLocks noChangeAspect="1"/>
          </p:cNvPicPr>
          <p:nvPr/>
        </p:nvPicPr>
        <p:blipFill>
          <a:blip r:embed="rId2"/>
          <a:stretch>
            <a:fillRect/>
          </a:stretch>
        </p:blipFill>
        <p:spPr>
          <a:xfrm>
            <a:off x="2613660" y="1013914"/>
            <a:ext cx="1785425" cy="662095"/>
          </a:xfrm>
          <a:prstGeom prst="rect">
            <a:avLst/>
          </a:prstGeom>
        </p:spPr>
      </p:pic>
      <p:sp>
        <p:nvSpPr>
          <p:cNvPr id="9" name="Google Shape;406;p19">
            <a:extLst>
              <a:ext uri="{FF2B5EF4-FFF2-40B4-BE49-F238E27FC236}">
                <a16:creationId xmlns:a16="http://schemas.microsoft.com/office/drawing/2014/main" id="{757746AD-5369-E14D-1374-EA95FDEE498D}"/>
              </a:ext>
            </a:extLst>
          </p:cNvPr>
          <p:cNvSpPr txBox="1">
            <a:spLocks/>
          </p:cNvSpPr>
          <p:nvPr/>
        </p:nvSpPr>
        <p:spPr>
          <a:xfrm>
            <a:off x="1503072" y="3124236"/>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Orchestration</a:t>
            </a:r>
          </a:p>
        </p:txBody>
      </p:sp>
      <p:sp>
        <p:nvSpPr>
          <p:cNvPr id="12" name="Google Shape;406;p19">
            <a:extLst>
              <a:ext uri="{FF2B5EF4-FFF2-40B4-BE49-F238E27FC236}">
                <a16:creationId xmlns:a16="http://schemas.microsoft.com/office/drawing/2014/main" id="{6ADD2EAD-47FF-04D6-D6D1-49A3DEB65354}"/>
              </a:ext>
            </a:extLst>
          </p:cNvPr>
          <p:cNvSpPr txBox="1">
            <a:spLocks/>
          </p:cNvSpPr>
          <p:nvPr/>
        </p:nvSpPr>
        <p:spPr>
          <a:xfrm>
            <a:off x="1655473" y="3612726"/>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Apache Airflow</a:t>
            </a:r>
          </a:p>
        </p:txBody>
      </p:sp>
      <p:sp>
        <p:nvSpPr>
          <p:cNvPr id="13" name="Google Shape;407;p19">
            <a:extLst>
              <a:ext uri="{FF2B5EF4-FFF2-40B4-BE49-F238E27FC236}">
                <a16:creationId xmlns:a16="http://schemas.microsoft.com/office/drawing/2014/main" id="{A9FA97A0-0584-E5B5-7294-C845FF064BF2}"/>
              </a:ext>
            </a:extLst>
          </p:cNvPr>
          <p:cNvSpPr txBox="1">
            <a:spLocks/>
          </p:cNvSpPr>
          <p:nvPr/>
        </p:nvSpPr>
        <p:spPr>
          <a:xfrm>
            <a:off x="1655473" y="4153782"/>
            <a:ext cx="8258147" cy="10841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rPr>
              <a:t>Airflow is a platform that lets you build and run workflows. A workflow is represented as a DAG (a Directed Acyclic Graph), and contains individual pieces of work called Tasks, arranged with dependencies and data flows taken into account.</a:t>
            </a:r>
          </a:p>
        </p:txBody>
      </p:sp>
      <p:pic>
        <p:nvPicPr>
          <p:cNvPr id="16" name="Picture 15" descr="Logo&#10;&#10;Description automatically generated with low confidence">
            <a:extLst>
              <a:ext uri="{FF2B5EF4-FFF2-40B4-BE49-F238E27FC236}">
                <a16:creationId xmlns:a16="http://schemas.microsoft.com/office/drawing/2014/main" id="{1FDF47BC-03CE-F2DC-0CB8-E3ACC9079263}"/>
              </a:ext>
            </a:extLst>
          </p:cNvPr>
          <p:cNvPicPr>
            <a:picLocks noChangeAspect="1"/>
          </p:cNvPicPr>
          <p:nvPr/>
        </p:nvPicPr>
        <p:blipFill>
          <a:blip r:embed="rId3"/>
          <a:stretch>
            <a:fillRect/>
          </a:stretch>
        </p:blipFill>
        <p:spPr>
          <a:xfrm>
            <a:off x="3985753" y="3847291"/>
            <a:ext cx="826664" cy="319351"/>
          </a:xfrm>
          <a:prstGeom prst="rect">
            <a:avLst/>
          </a:prstGeom>
        </p:spPr>
      </p:pic>
    </p:spTree>
    <p:extLst>
      <p:ext uri="{BB962C8B-B14F-4D97-AF65-F5344CB8AC3E}">
        <p14:creationId xmlns:p14="http://schemas.microsoft.com/office/powerpoint/2010/main" val="2245937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503073" y="345754"/>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ML OPS</a:t>
            </a:r>
          </a:p>
        </p:txBody>
      </p:sp>
      <p:sp>
        <p:nvSpPr>
          <p:cNvPr id="20" name="Google Shape;406;p19">
            <a:extLst>
              <a:ext uri="{FF2B5EF4-FFF2-40B4-BE49-F238E27FC236}">
                <a16:creationId xmlns:a16="http://schemas.microsoft.com/office/drawing/2014/main" id="{BDD8386F-177A-F98D-CBC7-C81332925A3B}"/>
              </a:ext>
            </a:extLst>
          </p:cNvPr>
          <p:cNvSpPr txBox="1">
            <a:spLocks/>
          </p:cNvSpPr>
          <p:nvPr/>
        </p:nvSpPr>
        <p:spPr>
          <a:xfrm>
            <a:off x="1655473" y="958009"/>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MLflow</a:t>
            </a:r>
          </a:p>
        </p:txBody>
      </p:sp>
      <p:sp>
        <p:nvSpPr>
          <p:cNvPr id="21" name="Google Shape;407;p19">
            <a:extLst>
              <a:ext uri="{FF2B5EF4-FFF2-40B4-BE49-F238E27FC236}">
                <a16:creationId xmlns:a16="http://schemas.microsoft.com/office/drawing/2014/main" id="{2C7A55E6-C083-5DC9-00F4-96AD3B134CC6}"/>
              </a:ext>
            </a:extLst>
          </p:cNvPr>
          <p:cNvSpPr txBox="1">
            <a:spLocks/>
          </p:cNvSpPr>
          <p:nvPr/>
        </p:nvSpPr>
        <p:spPr>
          <a:xfrm>
            <a:off x="1655473" y="1499065"/>
            <a:ext cx="8258147" cy="23135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MLflow is an open-source platform for managing the end-to-end machine learning lifecycle. It tackles four primary functions:</a:t>
            </a:r>
            <a:endParaRPr lang="en-US" dirty="0">
              <a:solidFill>
                <a:schemeClr val="tx1"/>
              </a:solidFill>
              <a:latin typeface="Roboto" panose="02000000000000000000" pitchFamily="2" charset="0"/>
            </a:endParaRPr>
          </a:p>
          <a:p>
            <a:pPr marL="285750" marR="0" lvl="0" indent="-285750" algn="just" defTabSz="914400" rtl="0" eaLnBrk="1" fontAlgn="auto" latinLnBrk="0" hangingPunct="1">
              <a:lnSpc>
                <a:spcPct val="100000"/>
              </a:lnSpc>
              <a:spcBef>
                <a:spcPts val="600"/>
              </a:spcBef>
              <a:spcAft>
                <a:spcPts val="0"/>
              </a:spcAft>
              <a:buClr>
                <a:schemeClr val="tx1"/>
              </a:buClr>
              <a:buSzPts val="1400"/>
              <a:buFont typeface="Arial" panose="020B0604020202020204" pitchFamily="34" charset="0"/>
              <a:buChar char="•"/>
              <a:tabLst/>
              <a:defRPr/>
            </a:pPr>
            <a:r>
              <a:rPr lang="en-US" b="0" i="0" dirty="0">
                <a:solidFill>
                  <a:schemeClr val="tx1"/>
                </a:solidFill>
                <a:effectLst/>
                <a:latin typeface="Roboto" panose="02000000000000000000" pitchFamily="2" charset="0"/>
              </a:rPr>
              <a:t>Tracking experiments to record and compare parameters and results (MLflow Tracking).</a:t>
            </a:r>
          </a:p>
          <a:p>
            <a:pPr marL="285750" marR="0" lvl="0" indent="-285750" algn="just" defTabSz="914400" rtl="0" eaLnBrk="1" fontAlgn="auto" latinLnBrk="0" hangingPunct="1">
              <a:lnSpc>
                <a:spcPct val="100000"/>
              </a:lnSpc>
              <a:spcBef>
                <a:spcPts val="600"/>
              </a:spcBef>
              <a:spcAft>
                <a:spcPts val="0"/>
              </a:spcAft>
              <a:buClr>
                <a:schemeClr val="tx1"/>
              </a:buClr>
              <a:buSzPts val="1400"/>
              <a:buFont typeface="Arial" panose="020B0604020202020204" pitchFamily="34" charset="0"/>
              <a:buChar char="•"/>
              <a:tabLst/>
              <a:defRPr/>
            </a:pPr>
            <a:r>
              <a:rPr lang="en-US" b="0" i="0" dirty="0">
                <a:solidFill>
                  <a:schemeClr val="tx1"/>
                </a:solidFill>
                <a:effectLst/>
                <a:latin typeface="Roboto" panose="02000000000000000000" pitchFamily="2" charset="0"/>
              </a:rPr>
              <a:t>Packaging ML code in a reusable, reproducible form in order to share with other data scientists or transfer to production (MLflow Projects).</a:t>
            </a:r>
          </a:p>
          <a:p>
            <a:pPr marL="285750" marR="0" lvl="0" indent="-285750" algn="just" defTabSz="914400" rtl="0" eaLnBrk="1" fontAlgn="auto" latinLnBrk="0" hangingPunct="1">
              <a:lnSpc>
                <a:spcPct val="100000"/>
              </a:lnSpc>
              <a:spcBef>
                <a:spcPts val="600"/>
              </a:spcBef>
              <a:spcAft>
                <a:spcPts val="0"/>
              </a:spcAft>
              <a:buClr>
                <a:schemeClr val="tx1"/>
              </a:buClr>
              <a:buSzPts val="1400"/>
              <a:buFont typeface="Arial" panose="020B0604020202020204" pitchFamily="34" charset="0"/>
              <a:buChar char="•"/>
              <a:tabLst/>
              <a:defRPr/>
            </a:pPr>
            <a:r>
              <a:rPr lang="en-US" b="0" i="0" dirty="0">
                <a:solidFill>
                  <a:schemeClr val="tx1"/>
                </a:solidFill>
                <a:effectLst/>
                <a:latin typeface="Roboto" panose="02000000000000000000" pitchFamily="2" charset="0"/>
              </a:rPr>
              <a:t>Managing and deploying models from a variety of ML libraries to a variety of model serving and inference platforms (MLflow Models). Providing a central model store to collaboratively manage the full lifecycle of an MLflow Model, including model versioning, stage transitions, and annotations (MLflow Model Registry).</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Google Shape;406;p19">
            <a:extLst>
              <a:ext uri="{FF2B5EF4-FFF2-40B4-BE49-F238E27FC236}">
                <a16:creationId xmlns:a16="http://schemas.microsoft.com/office/drawing/2014/main" id="{25D322E4-3E56-C070-7CD8-3E8989BD74BE}"/>
              </a:ext>
            </a:extLst>
          </p:cNvPr>
          <p:cNvSpPr txBox="1">
            <a:spLocks/>
          </p:cNvSpPr>
          <p:nvPr/>
        </p:nvSpPr>
        <p:spPr>
          <a:xfrm>
            <a:off x="1655473" y="3933051"/>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Kubeflow</a:t>
            </a:r>
          </a:p>
        </p:txBody>
      </p:sp>
      <p:pic>
        <p:nvPicPr>
          <p:cNvPr id="3" name="Picture 2" descr="Logo&#10;&#10;Description automatically generated">
            <a:extLst>
              <a:ext uri="{FF2B5EF4-FFF2-40B4-BE49-F238E27FC236}">
                <a16:creationId xmlns:a16="http://schemas.microsoft.com/office/drawing/2014/main" id="{816B7793-E21F-93C4-6B66-FCC6FB08B1EB}"/>
              </a:ext>
            </a:extLst>
          </p:cNvPr>
          <p:cNvPicPr>
            <a:picLocks noChangeAspect="1"/>
          </p:cNvPicPr>
          <p:nvPr/>
        </p:nvPicPr>
        <p:blipFill>
          <a:blip r:embed="rId2"/>
          <a:stretch>
            <a:fillRect/>
          </a:stretch>
        </p:blipFill>
        <p:spPr>
          <a:xfrm>
            <a:off x="2910840" y="1155202"/>
            <a:ext cx="905952" cy="350027"/>
          </a:xfrm>
          <a:prstGeom prst="rect">
            <a:avLst/>
          </a:prstGeom>
        </p:spPr>
      </p:pic>
      <p:sp>
        <p:nvSpPr>
          <p:cNvPr id="4" name="Google Shape;407;p19">
            <a:extLst>
              <a:ext uri="{FF2B5EF4-FFF2-40B4-BE49-F238E27FC236}">
                <a16:creationId xmlns:a16="http://schemas.microsoft.com/office/drawing/2014/main" id="{8891650E-AACE-F76A-E844-CB6B0D2D1903}"/>
              </a:ext>
            </a:extLst>
          </p:cNvPr>
          <p:cNvSpPr txBox="1">
            <a:spLocks/>
          </p:cNvSpPr>
          <p:nvPr/>
        </p:nvSpPr>
        <p:spPr>
          <a:xfrm>
            <a:off x="1655472" y="4483471"/>
            <a:ext cx="8258147" cy="1696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The Kubeflow project is dedicated to making deployments of machine learning (ML) workflows on Kubernetes simple, portable and scalable. </a:t>
            </a:r>
          </a:p>
        </p:txBody>
      </p:sp>
      <p:pic>
        <p:nvPicPr>
          <p:cNvPr id="9" name="Picture 8" descr="A picture containing logo&#10;&#10;Description automatically generated">
            <a:extLst>
              <a:ext uri="{FF2B5EF4-FFF2-40B4-BE49-F238E27FC236}">
                <a16:creationId xmlns:a16="http://schemas.microsoft.com/office/drawing/2014/main" id="{5E1F307B-138E-B6D1-19A7-043097000155}"/>
              </a:ext>
            </a:extLst>
          </p:cNvPr>
          <p:cNvPicPr>
            <a:picLocks noChangeAspect="1"/>
          </p:cNvPicPr>
          <p:nvPr/>
        </p:nvPicPr>
        <p:blipFill>
          <a:blip r:embed="rId3"/>
          <a:stretch>
            <a:fillRect/>
          </a:stretch>
        </p:blipFill>
        <p:spPr>
          <a:xfrm>
            <a:off x="3076325" y="4020164"/>
            <a:ext cx="574982" cy="574982"/>
          </a:xfrm>
          <a:prstGeom prst="rect">
            <a:avLst/>
          </a:prstGeom>
        </p:spPr>
      </p:pic>
    </p:spTree>
    <p:extLst>
      <p:ext uri="{BB962C8B-B14F-4D97-AF65-F5344CB8AC3E}">
        <p14:creationId xmlns:p14="http://schemas.microsoft.com/office/powerpoint/2010/main" val="1713003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503073" y="345754"/>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AI, ML, and Deep Learning</a:t>
            </a:r>
          </a:p>
        </p:txBody>
      </p:sp>
      <p:sp>
        <p:nvSpPr>
          <p:cNvPr id="20" name="Google Shape;406;p19">
            <a:extLst>
              <a:ext uri="{FF2B5EF4-FFF2-40B4-BE49-F238E27FC236}">
                <a16:creationId xmlns:a16="http://schemas.microsoft.com/office/drawing/2014/main" id="{BDD8386F-177A-F98D-CBC7-C81332925A3B}"/>
              </a:ext>
            </a:extLst>
          </p:cNvPr>
          <p:cNvSpPr txBox="1">
            <a:spLocks/>
          </p:cNvSpPr>
          <p:nvPr/>
        </p:nvSpPr>
        <p:spPr>
          <a:xfrm>
            <a:off x="1655473" y="958009"/>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Keras</a:t>
            </a:r>
          </a:p>
        </p:txBody>
      </p:sp>
      <p:sp>
        <p:nvSpPr>
          <p:cNvPr id="21" name="Google Shape;407;p19">
            <a:extLst>
              <a:ext uri="{FF2B5EF4-FFF2-40B4-BE49-F238E27FC236}">
                <a16:creationId xmlns:a16="http://schemas.microsoft.com/office/drawing/2014/main" id="{2C7A55E6-C083-5DC9-00F4-96AD3B134CC6}"/>
              </a:ext>
            </a:extLst>
          </p:cNvPr>
          <p:cNvSpPr txBox="1">
            <a:spLocks/>
          </p:cNvSpPr>
          <p:nvPr/>
        </p:nvSpPr>
        <p:spPr>
          <a:xfrm>
            <a:off x="1655473" y="1499065"/>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Keras is an API designed for human beings, not machines. Keras follows best practices for reducing cognitive load: it offers consistent &amp; simple APIs, it minimizes the number of user actions required for common use cases, and it provides clear &amp; actionable error messages.</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406;p19">
            <a:extLst>
              <a:ext uri="{FF2B5EF4-FFF2-40B4-BE49-F238E27FC236}">
                <a16:creationId xmlns:a16="http://schemas.microsoft.com/office/drawing/2014/main" id="{EBB07764-6194-27A2-74F9-A56F5AC94441}"/>
              </a:ext>
            </a:extLst>
          </p:cNvPr>
          <p:cNvSpPr txBox="1">
            <a:spLocks/>
          </p:cNvSpPr>
          <p:nvPr/>
        </p:nvSpPr>
        <p:spPr>
          <a:xfrm>
            <a:off x="1655473" y="2325966"/>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PyTorch</a:t>
            </a:r>
          </a:p>
        </p:txBody>
      </p:sp>
      <p:sp>
        <p:nvSpPr>
          <p:cNvPr id="6" name="Google Shape;407;p19">
            <a:extLst>
              <a:ext uri="{FF2B5EF4-FFF2-40B4-BE49-F238E27FC236}">
                <a16:creationId xmlns:a16="http://schemas.microsoft.com/office/drawing/2014/main" id="{7FA848D8-5E77-627F-1234-C5C7CFF6CD2A}"/>
              </a:ext>
            </a:extLst>
          </p:cNvPr>
          <p:cNvSpPr txBox="1">
            <a:spLocks/>
          </p:cNvSpPr>
          <p:nvPr/>
        </p:nvSpPr>
        <p:spPr>
          <a:xfrm>
            <a:off x="1655473" y="2867022"/>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PyTorch is a Python-based open-source machine learning framework scientific computing package serving two broad purposes:</a:t>
            </a:r>
          </a:p>
          <a:p>
            <a:pPr marL="285750" indent="-285750" algn="just" defTabSz="914400">
              <a:buClr>
                <a:schemeClr val="tx1"/>
              </a:buClr>
              <a:buFont typeface="Arial" panose="020B0604020202020204" pitchFamily="34" charset="0"/>
              <a:buChar char="•"/>
              <a:defRPr/>
            </a:pPr>
            <a:r>
              <a:rPr lang="en-US" b="0" i="0" dirty="0">
                <a:solidFill>
                  <a:schemeClr val="tx1"/>
                </a:solidFill>
                <a:effectLst/>
                <a:latin typeface="Roboto" panose="02000000000000000000" pitchFamily="2" charset="0"/>
              </a:rPr>
              <a:t>A replacement for NumPy to use the power of GPUs and other accelerators.</a:t>
            </a:r>
          </a:p>
          <a:p>
            <a:pPr marL="285750" indent="-285750" algn="just" defTabSz="914400">
              <a:buClr>
                <a:schemeClr val="tx1"/>
              </a:buClr>
              <a:buFont typeface="Arial" panose="020B0604020202020204" pitchFamily="34" charset="0"/>
              <a:buChar char="•"/>
              <a:defRPr/>
            </a:pPr>
            <a:r>
              <a:rPr lang="en-US" b="0" i="0" dirty="0">
                <a:solidFill>
                  <a:schemeClr val="tx1"/>
                </a:solidFill>
                <a:effectLst/>
                <a:latin typeface="Roboto" panose="02000000000000000000" pitchFamily="2" charset="0"/>
              </a:rPr>
              <a:t>An automatic differentiation library that is useful to implement neural networks.</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Google Shape;406;p19">
            <a:extLst>
              <a:ext uri="{FF2B5EF4-FFF2-40B4-BE49-F238E27FC236}">
                <a16:creationId xmlns:a16="http://schemas.microsoft.com/office/drawing/2014/main" id="{25D322E4-3E56-C070-7CD8-3E8989BD74BE}"/>
              </a:ext>
            </a:extLst>
          </p:cNvPr>
          <p:cNvSpPr txBox="1">
            <a:spLocks/>
          </p:cNvSpPr>
          <p:nvPr/>
        </p:nvSpPr>
        <p:spPr>
          <a:xfrm>
            <a:off x="1655473" y="4083727"/>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Scikit-learn</a:t>
            </a:r>
          </a:p>
        </p:txBody>
      </p:sp>
      <p:sp>
        <p:nvSpPr>
          <p:cNvPr id="11" name="Google Shape;407;p19">
            <a:extLst>
              <a:ext uri="{FF2B5EF4-FFF2-40B4-BE49-F238E27FC236}">
                <a16:creationId xmlns:a16="http://schemas.microsoft.com/office/drawing/2014/main" id="{72B6F8C9-9C65-63F7-DCDC-FE46173149DF}"/>
              </a:ext>
            </a:extLst>
          </p:cNvPr>
          <p:cNvSpPr txBox="1">
            <a:spLocks/>
          </p:cNvSpPr>
          <p:nvPr/>
        </p:nvSpPr>
        <p:spPr>
          <a:xfrm>
            <a:off x="1655473" y="4624783"/>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kern="0" dirty="0">
                <a:solidFill>
                  <a:schemeClr val="tx1"/>
                </a:solidFill>
                <a:latin typeface="Roboto" panose="02000000000000000000" pitchFamily="2" charset="0"/>
                <a:ea typeface="Calibri" panose="020F0502020204030204" pitchFamily="34" charset="0"/>
                <a:cs typeface="Calibri" panose="020F0502020204030204" pitchFamily="34" charset="0"/>
              </a:rPr>
              <a:t>Scikit-learn is an open-source ML library for Python. It features various classification, regression and clustering algorithms including support-vector machines, random forests, gradient boosting, k-means and DBSCAN </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Icon&#10;&#10;Description automatically generated">
            <a:extLst>
              <a:ext uri="{FF2B5EF4-FFF2-40B4-BE49-F238E27FC236}">
                <a16:creationId xmlns:a16="http://schemas.microsoft.com/office/drawing/2014/main" id="{ED958C2D-D2A5-09A8-8C2B-0E2F51627C0D}"/>
              </a:ext>
            </a:extLst>
          </p:cNvPr>
          <p:cNvPicPr>
            <a:picLocks noChangeAspect="1"/>
          </p:cNvPicPr>
          <p:nvPr/>
        </p:nvPicPr>
        <p:blipFill>
          <a:blip r:embed="rId2"/>
          <a:stretch>
            <a:fillRect/>
          </a:stretch>
        </p:blipFill>
        <p:spPr>
          <a:xfrm>
            <a:off x="2711975" y="1245810"/>
            <a:ext cx="771679" cy="223787"/>
          </a:xfrm>
          <a:prstGeom prst="rect">
            <a:avLst/>
          </a:prstGeom>
        </p:spPr>
      </p:pic>
      <p:pic>
        <p:nvPicPr>
          <p:cNvPr id="8" name="Picture 7" descr="Text&#10;&#10;Description automatically generated">
            <a:extLst>
              <a:ext uri="{FF2B5EF4-FFF2-40B4-BE49-F238E27FC236}">
                <a16:creationId xmlns:a16="http://schemas.microsoft.com/office/drawing/2014/main" id="{32B31927-73AF-0110-1771-77A79D75EE53}"/>
              </a:ext>
            </a:extLst>
          </p:cNvPr>
          <p:cNvPicPr>
            <a:picLocks noChangeAspect="1"/>
          </p:cNvPicPr>
          <p:nvPr/>
        </p:nvPicPr>
        <p:blipFill>
          <a:blip r:embed="rId3"/>
          <a:stretch>
            <a:fillRect/>
          </a:stretch>
        </p:blipFill>
        <p:spPr>
          <a:xfrm>
            <a:off x="3031127" y="2625856"/>
            <a:ext cx="905055" cy="223418"/>
          </a:xfrm>
          <a:prstGeom prst="rect">
            <a:avLst/>
          </a:prstGeom>
        </p:spPr>
      </p:pic>
      <p:pic>
        <p:nvPicPr>
          <p:cNvPr id="13" name="Picture 12" descr="Logo&#10;&#10;Description automatically generated">
            <a:extLst>
              <a:ext uri="{FF2B5EF4-FFF2-40B4-BE49-F238E27FC236}">
                <a16:creationId xmlns:a16="http://schemas.microsoft.com/office/drawing/2014/main" id="{8A36DDA8-2DA9-DECC-7915-4E6D846DB7D5}"/>
              </a:ext>
            </a:extLst>
          </p:cNvPr>
          <p:cNvPicPr>
            <a:picLocks noChangeAspect="1"/>
          </p:cNvPicPr>
          <p:nvPr/>
        </p:nvPicPr>
        <p:blipFill>
          <a:blip r:embed="rId4"/>
          <a:stretch>
            <a:fillRect/>
          </a:stretch>
        </p:blipFill>
        <p:spPr>
          <a:xfrm>
            <a:off x="3412958" y="4275409"/>
            <a:ext cx="607163" cy="326856"/>
          </a:xfrm>
          <a:prstGeom prst="rect">
            <a:avLst/>
          </a:prstGeom>
        </p:spPr>
      </p:pic>
    </p:spTree>
    <p:extLst>
      <p:ext uri="{BB962C8B-B14F-4D97-AF65-F5344CB8AC3E}">
        <p14:creationId xmlns:p14="http://schemas.microsoft.com/office/powerpoint/2010/main" val="2104667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exagon 5">
            <a:extLst>
              <a:ext uri="{FF2B5EF4-FFF2-40B4-BE49-F238E27FC236}">
                <a16:creationId xmlns:a16="http://schemas.microsoft.com/office/drawing/2014/main" id="{54AE9639-1760-457D-E5EA-EA86E624C14E}"/>
              </a:ext>
            </a:extLst>
          </p:cNvPr>
          <p:cNvSpPr/>
          <p:nvPr/>
        </p:nvSpPr>
        <p:spPr>
          <a:xfrm>
            <a:off x="1027901" y="2343470"/>
            <a:ext cx="2292815" cy="1971856"/>
          </a:xfrm>
          <a:prstGeom prst="hexagon">
            <a:avLst/>
          </a:prstGeom>
          <a:solidFill>
            <a:srgbClr val="0A2851"/>
          </a:solidFill>
          <a:ln>
            <a:noFill/>
          </a:ln>
          <a:effectLst>
            <a:outerShdw blurRad="50800" dist="38100" algn="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Google Shape;361;p14">
            <a:extLst>
              <a:ext uri="{FF2B5EF4-FFF2-40B4-BE49-F238E27FC236}">
                <a16:creationId xmlns:a16="http://schemas.microsoft.com/office/drawing/2014/main" id="{DFE2E1C8-B0EC-C001-8D18-A63A515D1A2F}"/>
              </a:ext>
            </a:extLst>
          </p:cNvPr>
          <p:cNvSpPr txBox="1"/>
          <p:nvPr/>
        </p:nvSpPr>
        <p:spPr>
          <a:xfrm>
            <a:off x="1621594" y="2816050"/>
            <a:ext cx="1090863" cy="102669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latin typeface="Nixie One"/>
                <a:ea typeface="Nixie One"/>
                <a:cs typeface="Nixie One"/>
                <a:sym typeface="Nixie One"/>
              </a:rPr>
              <a:t>1</a:t>
            </a:r>
            <a:endParaRPr b="1" dirty="0"/>
          </a:p>
        </p:txBody>
      </p:sp>
      <p:sp>
        <p:nvSpPr>
          <p:cNvPr id="7" name="Google Shape;359;p14">
            <a:extLst>
              <a:ext uri="{FF2B5EF4-FFF2-40B4-BE49-F238E27FC236}">
                <a16:creationId xmlns:a16="http://schemas.microsoft.com/office/drawing/2014/main" id="{C06C5A59-1E73-F87D-775C-FBAB3BBB6A26}"/>
              </a:ext>
            </a:extLst>
          </p:cNvPr>
          <p:cNvSpPr txBox="1">
            <a:spLocks/>
          </p:cNvSpPr>
          <p:nvPr/>
        </p:nvSpPr>
        <p:spPr>
          <a:xfrm>
            <a:off x="3783443" y="2193241"/>
            <a:ext cx="6000963" cy="1385712"/>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rgbClr val="0A2851"/>
                </a:solidFill>
                <a:latin typeface="Arial Rounded MT Bold" panose="020F0704030504030204" pitchFamily="34" charset="0"/>
                <a:cs typeface="DokChampa" panose="020B0502040204020203" pitchFamily="34" charset="-34"/>
              </a:rPr>
              <a:t>What’s</a:t>
            </a:r>
            <a:r>
              <a:rPr lang="en-US" sz="3600" dirty="0">
                <a:solidFill>
                  <a:srgbClr val="0A2851"/>
                </a:solidFill>
                <a:latin typeface="Arial Rounded MT Bold" panose="020F0704030504030204" pitchFamily="34" charset="0"/>
                <a:ea typeface="Calibri" panose="020F0502020204030204" pitchFamily="34" charset="0"/>
                <a:cs typeface="DokChampa" panose="020B0502040204020203" pitchFamily="34" charset="-34"/>
              </a:rPr>
              <a:t> </a:t>
            </a:r>
            <a:r>
              <a:rPr lang="en-US" dirty="0">
                <a:solidFill>
                  <a:srgbClr val="0A2851"/>
                </a:solidFill>
                <a:latin typeface="Arial Rounded MT Bold" panose="020F0704030504030204" pitchFamily="34" charset="0"/>
                <a:cs typeface="DokChampa" panose="020B0502040204020203" pitchFamily="34" charset="-34"/>
              </a:rPr>
              <a:t>Big</a:t>
            </a:r>
            <a:r>
              <a:rPr lang="en-US" sz="3600" dirty="0">
                <a:solidFill>
                  <a:srgbClr val="0A2851"/>
                </a:solidFill>
                <a:latin typeface="Arial Rounded MT Bold" panose="020F0704030504030204" pitchFamily="34" charset="0"/>
                <a:ea typeface="Calibri" panose="020F0502020204030204" pitchFamily="34" charset="0"/>
                <a:cs typeface="DokChampa" panose="020B0502040204020203" pitchFamily="34" charset="-34"/>
              </a:rPr>
              <a:t> </a:t>
            </a:r>
            <a:r>
              <a:rPr lang="en-US" dirty="0">
                <a:solidFill>
                  <a:srgbClr val="0A2851"/>
                </a:solidFill>
                <a:latin typeface="Arial Rounded MT Bold" panose="020F0704030504030204" pitchFamily="34" charset="0"/>
                <a:cs typeface="DokChampa" panose="020B0502040204020203" pitchFamily="34" charset="-34"/>
              </a:rPr>
              <a:t>Data</a:t>
            </a:r>
          </a:p>
        </p:txBody>
      </p:sp>
      <p:sp>
        <p:nvSpPr>
          <p:cNvPr id="8" name="Google Shape;360;p14">
            <a:extLst>
              <a:ext uri="{FF2B5EF4-FFF2-40B4-BE49-F238E27FC236}">
                <a16:creationId xmlns:a16="http://schemas.microsoft.com/office/drawing/2014/main" id="{1BBF03BB-EBF0-8694-A04D-4E2A49570A97}"/>
              </a:ext>
            </a:extLst>
          </p:cNvPr>
          <p:cNvSpPr txBox="1">
            <a:spLocks/>
          </p:cNvSpPr>
          <p:nvPr/>
        </p:nvSpPr>
        <p:spPr>
          <a:xfrm>
            <a:off x="3783443" y="3409579"/>
            <a:ext cx="5696100" cy="7848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latin typeface="Arial Nova Light" panose="020B0604020202020204" pitchFamily="34" charset="0"/>
              </a:rPr>
              <a:t>An introduction to big data world</a:t>
            </a:r>
          </a:p>
        </p:txBody>
      </p:sp>
    </p:spTree>
    <p:extLst>
      <p:ext uri="{BB962C8B-B14F-4D97-AF65-F5344CB8AC3E}">
        <p14:creationId xmlns:p14="http://schemas.microsoft.com/office/powerpoint/2010/main" val="909299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503073" y="345754"/>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Search</a:t>
            </a:r>
          </a:p>
        </p:txBody>
      </p:sp>
      <p:sp>
        <p:nvSpPr>
          <p:cNvPr id="20" name="Google Shape;406;p19">
            <a:extLst>
              <a:ext uri="{FF2B5EF4-FFF2-40B4-BE49-F238E27FC236}">
                <a16:creationId xmlns:a16="http://schemas.microsoft.com/office/drawing/2014/main" id="{BDD8386F-177A-F98D-CBC7-C81332925A3B}"/>
              </a:ext>
            </a:extLst>
          </p:cNvPr>
          <p:cNvSpPr txBox="1">
            <a:spLocks/>
          </p:cNvSpPr>
          <p:nvPr/>
        </p:nvSpPr>
        <p:spPr>
          <a:xfrm>
            <a:off x="1655473" y="958009"/>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Elasticsearch</a:t>
            </a:r>
          </a:p>
        </p:txBody>
      </p:sp>
      <p:sp>
        <p:nvSpPr>
          <p:cNvPr id="21" name="Google Shape;407;p19">
            <a:extLst>
              <a:ext uri="{FF2B5EF4-FFF2-40B4-BE49-F238E27FC236}">
                <a16:creationId xmlns:a16="http://schemas.microsoft.com/office/drawing/2014/main" id="{2C7A55E6-C083-5DC9-00F4-96AD3B134CC6}"/>
              </a:ext>
            </a:extLst>
          </p:cNvPr>
          <p:cNvSpPr txBox="1">
            <a:spLocks/>
          </p:cNvSpPr>
          <p:nvPr/>
        </p:nvSpPr>
        <p:spPr>
          <a:xfrm>
            <a:off x="1655473" y="1499065"/>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Elasticsearch is a distributed, free and open search and analytics engine for all types of data, including textual, numerical, geospatial, structured, and unstructured. Known for its simple REST APIs, distributed nature, speed, and scalability, Elasticsearch is the central component of the Elastic Stack, a set of free and open tools for data ingestion, enrichment, storage, analysis, and visualization. Commonly referred to as the ELK Stack (after Elasticsearch, Logstash, and Kibana), the Elastic Stack now includes a rich collection of lightweight shipping agents known as Beats for sending data to Elasticsearch.</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406;p19">
            <a:extLst>
              <a:ext uri="{FF2B5EF4-FFF2-40B4-BE49-F238E27FC236}">
                <a16:creationId xmlns:a16="http://schemas.microsoft.com/office/drawing/2014/main" id="{EBB07764-6194-27A2-74F9-A56F5AC94441}"/>
              </a:ext>
            </a:extLst>
          </p:cNvPr>
          <p:cNvSpPr txBox="1">
            <a:spLocks/>
          </p:cNvSpPr>
          <p:nvPr/>
        </p:nvSpPr>
        <p:spPr>
          <a:xfrm>
            <a:off x="1655473" y="3240367"/>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Kibana</a:t>
            </a:r>
          </a:p>
        </p:txBody>
      </p:sp>
      <p:sp>
        <p:nvSpPr>
          <p:cNvPr id="6" name="Google Shape;407;p19">
            <a:extLst>
              <a:ext uri="{FF2B5EF4-FFF2-40B4-BE49-F238E27FC236}">
                <a16:creationId xmlns:a16="http://schemas.microsoft.com/office/drawing/2014/main" id="{7FA848D8-5E77-627F-1234-C5C7CFF6CD2A}"/>
              </a:ext>
            </a:extLst>
          </p:cNvPr>
          <p:cNvSpPr txBox="1">
            <a:spLocks/>
          </p:cNvSpPr>
          <p:nvPr/>
        </p:nvSpPr>
        <p:spPr>
          <a:xfrm>
            <a:off x="1655473" y="3781423"/>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Kibana is a free and open user interface that lets you visualize your Elasticsearch data and navigate the Elastic Stack. Do anything from tracking query load to understanding the way requests flow through your apps.</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15" name="Picture 14" descr="Shape&#10;&#10;Description automatically generated with medium confidence">
            <a:extLst>
              <a:ext uri="{FF2B5EF4-FFF2-40B4-BE49-F238E27FC236}">
                <a16:creationId xmlns:a16="http://schemas.microsoft.com/office/drawing/2014/main" id="{24D468F1-5AB2-6901-965D-7E9ACC062BF3}"/>
              </a:ext>
            </a:extLst>
          </p:cNvPr>
          <p:cNvPicPr>
            <a:picLocks noChangeAspect="1"/>
          </p:cNvPicPr>
          <p:nvPr/>
        </p:nvPicPr>
        <p:blipFill>
          <a:blip r:embed="rId2"/>
          <a:stretch>
            <a:fillRect/>
          </a:stretch>
        </p:blipFill>
        <p:spPr>
          <a:xfrm>
            <a:off x="3633537" y="1258631"/>
            <a:ext cx="984400" cy="216568"/>
          </a:xfrm>
          <a:prstGeom prst="rect">
            <a:avLst/>
          </a:prstGeom>
        </p:spPr>
      </p:pic>
      <p:pic>
        <p:nvPicPr>
          <p:cNvPr id="17" name="Picture 16" descr="A picture containing logo&#10;&#10;Description automatically generated">
            <a:extLst>
              <a:ext uri="{FF2B5EF4-FFF2-40B4-BE49-F238E27FC236}">
                <a16:creationId xmlns:a16="http://schemas.microsoft.com/office/drawing/2014/main" id="{2E8778D9-CE2E-D643-3F7D-5FC9A68616E2}"/>
              </a:ext>
            </a:extLst>
          </p:cNvPr>
          <p:cNvPicPr>
            <a:picLocks noChangeAspect="1"/>
          </p:cNvPicPr>
          <p:nvPr/>
        </p:nvPicPr>
        <p:blipFill>
          <a:blip r:embed="rId3"/>
          <a:stretch>
            <a:fillRect/>
          </a:stretch>
        </p:blipFill>
        <p:spPr>
          <a:xfrm>
            <a:off x="2903357" y="3312973"/>
            <a:ext cx="662096" cy="662096"/>
          </a:xfrm>
          <a:prstGeom prst="rect">
            <a:avLst/>
          </a:prstGeom>
        </p:spPr>
      </p:pic>
    </p:spTree>
    <p:extLst>
      <p:ext uri="{BB962C8B-B14F-4D97-AF65-F5344CB8AC3E}">
        <p14:creationId xmlns:p14="http://schemas.microsoft.com/office/powerpoint/2010/main" val="59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503073" y="345754"/>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Visualization</a:t>
            </a:r>
          </a:p>
        </p:txBody>
      </p:sp>
      <p:sp>
        <p:nvSpPr>
          <p:cNvPr id="20" name="Google Shape;406;p19">
            <a:extLst>
              <a:ext uri="{FF2B5EF4-FFF2-40B4-BE49-F238E27FC236}">
                <a16:creationId xmlns:a16="http://schemas.microsoft.com/office/drawing/2014/main" id="{BDD8386F-177A-F98D-CBC7-C81332925A3B}"/>
              </a:ext>
            </a:extLst>
          </p:cNvPr>
          <p:cNvSpPr txBox="1">
            <a:spLocks/>
          </p:cNvSpPr>
          <p:nvPr/>
        </p:nvSpPr>
        <p:spPr>
          <a:xfrm>
            <a:off x="1655473" y="958009"/>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Matplotlib</a:t>
            </a:r>
          </a:p>
        </p:txBody>
      </p:sp>
      <p:sp>
        <p:nvSpPr>
          <p:cNvPr id="21" name="Google Shape;407;p19">
            <a:extLst>
              <a:ext uri="{FF2B5EF4-FFF2-40B4-BE49-F238E27FC236}">
                <a16:creationId xmlns:a16="http://schemas.microsoft.com/office/drawing/2014/main" id="{2C7A55E6-C083-5DC9-00F4-96AD3B134CC6}"/>
              </a:ext>
            </a:extLst>
          </p:cNvPr>
          <p:cNvSpPr txBox="1">
            <a:spLocks/>
          </p:cNvSpPr>
          <p:nvPr/>
        </p:nvSpPr>
        <p:spPr>
          <a:xfrm>
            <a:off x="1655473" y="1499065"/>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Matplotlib is a comprehensive library for creating static, animated, and interactive visualizations in Python. Matplotlib makes easy things easy and hard things possible.</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406;p19">
            <a:extLst>
              <a:ext uri="{FF2B5EF4-FFF2-40B4-BE49-F238E27FC236}">
                <a16:creationId xmlns:a16="http://schemas.microsoft.com/office/drawing/2014/main" id="{EBB07764-6194-27A2-74F9-A56F5AC94441}"/>
              </a:ext>
            </a:extLst>
          </p:cNvPr>
          <p:cNvSpPr txBox="1">
            <a:spLocks/>
          </p:cNvSpPr>
          <p:nvPr/>
        </p:nvSpPr>
        <p:spPr>
          <a:xfrm>
            <a:off x="1655473" y="2325966"/>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Seaborn</a:t>
            </a:r>
          </a:p>
        </p:txBody>
      </p:sp>
      <p:sp>
        <p:nvSpPr>
          <p:cNvPr id="6" name="Google Shape;407;p19">
            <a:extLst>
              <a:ext uri="{FF2B5EF4-FFF2-40B4-BE49-F238E27FC236}">
                <a16:creationId xmlns:a16="http://schemas.microsoft.com/office/drawing/2014/main" id="{7FA848D8-5E77-627F-1234-C5C7CFF6CD2A}"/>
              </a:ext>
            </a:extLst>
          </p:cNvPr>
          <p:cNvSpPr txBox="1">
            <a:spLocks/>
          </p:cNvSpPr>
          <p:nvPr/>
        </p:nvSpPr>
        <p:spPr>
          <a:xfrm>
            <a:off x="1655473" y="2867022"/>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Seaborn is a Python data visualization library based on matplotlib. It provides a high-level interface for drawing attractive and informative statistical graphics.</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Google Shape;406;p19">
            <a:extLst>
              <a:ext uri="{FF2B5EF4-FFF2-40B4-BE49-F238E27FC236}">
                <a16:creationId xmlns:a16="http://schemas.microsoft.com/office/drawing/2014/main" id="{25D322E4-3E56-C070-7CD8-3E8989BD74BE}"/>
              </a:ext>
            </a:extLst>
          </p:cNvPr>
          <p:cNvSpPr txBox="1">
            <a:spLocks/>
          </p:cNvSpPr>
          <p:nvPr/>
        </p:nvSpPr>
        <p:spPr>
          <a:xfrm>
            <a:off x="1655473" y="3693923"/>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Bokeh</a:t>
            </a:r>
          </a:p>
        </p:txBody>
      </p:sp>
      <p:sp>
        <p:nvSpPr>
          <p:cNvPr id="11" name="Google Shape;407;p19">
            <a:extLst>
              <a:ext uri="{FF2B5EF4-FFF2-40B4-BE49-F238E27FC236}">
                <a16:creationId xmlns:a16="http://schemas.microsoft.com/office/drawing/2014/main" id="{72B6F8C9-9C65-63F7-DCDC-FE46173149DF}"/>
              </a:ext>
            </a:extLst>
          </p:cNvPr>
          <p:cNvSpPr txBox="1">
            <a:spLocks/>
          </p:cNvSpPr>
          <p:nvPr/>
        </p:nvSpPr>
        <p:spPr>
          <a:xfrm>
            <a:off x="1655473" y="4234979"/>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kern="0" dirty="0">
                <a:solidFill>
                  <a:schemeClr val="tx1"/>
                </a:solidFill>
                <a:latin typeface="Roboto" panose="02000000000000000000" pitchFamily="2" charset="0"/>
                <a:ea typeface="Calibri" panose="020F0502020204030204" pitchFamily="34" charset="0"/>
                <a:cs typeface="Calibri" panose="020F0502020204030204" pitchFamily="34" charset="0"/>
              </a:rPr>
              <a:t>Bokeh is a Python library for creating interactive visualizations for modern web browsers. It helps you build beautiful graphics, ranging from simple plots to complex dashboards with streaming datasets. With Bokeh, you can create JavaScript-powered visualizations without writing any JavaScript yourself.</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Graphic 3">
            <a:extLst>
              <a:ext uri="{FF2B5EF4-FFF2-40B4-BE49-F238E27FC236}">
                <a16:creationId xmlns:a16="http://schemas.microsoft.com/office/drawing/2014/main" id="{79E1B82C-5708-5C56-8777-594A3C7477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5001" y="1225286"/>
            <a:ext cx="1144599" cy="274704"/>
          </a:xfrm>
          <a:prstGeom prst="rect">
            <a:avLst/>
          </a:prstGeom>
        </p:spPr>
      </p:pic>
      <p:pic>
        <p:nvPicPr>
          <p:cNvPr id="9" name="Graphic 8">
            <a:extLst>
              <a:ext uri="{FF2B5EF4-FFF2-40B4-BE49-F238E27FC236}">
                <a16:creationId xmlns:a16="http://schemas.microsoft.com/office/drawing/2014/main" id="{DA0AE16F-CED4-25FD-4D02-789DE107A8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76400" y="2592213"/>
            <a:ext cx="1030379" cy="295505"/>
          </a:xfrm>
          <a:prstGeom prst="rect">
            <a:avLst/>
          </a:prstGeom>
        </p:spPr>
      </p:pic>
      <p:pic>
        <p:nvPicPr>
          <p:cNvPr id="17" name="Picture 16" descr="A picture containing outdoor object, pinwheel&#10;&#10;Description automatically generated">
            <a:extLst>
              <a:ext uri="{FF2B5EF4-FFF2-40B4-BE49-F238E27FC236}">
                <a16:creationId xmlns:a16="http://schemas.microsoft.com/office/drawing/2014/main" id="{2619B1F4-FEA6-6D50-4839-70287893EA5F}"/>
              </a:ext>
            </a:extLst>
          </p:cNvPr>
          <p:cNvPicPr>
            <a:picLocks noChangeAspect="1"/>
          </p:cNvPicPr>
          <p:nvPr/>
        </p:nvPicPr>
        <p:blipFill>
          <a:blip r:embed="rId6"/>
          <a:stretch>
            <a:fillRect/>
          </a:stretch>
        </p:blipFill>
        <p:spPr>
          <a:xfrm>
            <a:off x="2745026" y="3868120"/>
            <a:ext cx="465807" cy="465807"/>
          </a:xfrm>
          <a:prstGeom prst="rect">
            <a:avLst/>
          </a:prstGeom>
        </p:spPr>
      </p:pic>
    </p:spTree>
    <p:extLst>
      <p:ext uri="{BB962C8B-B14F-4D97-AF65-F5344CB8AC3E}">
        <p14:creationId xmlns:p14="http://schemas.microsoft.com/office/powerpoint/2010/main" val="3277099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503073" y="345754"/>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Collaboration</a:t>
            </a:r>
          </a:p>
        </p:txBody>
      </p:sp>
      <p:sp>
        <p:nvSpPr>
          <p:cNvPr id="20" name="Google Shape;406;p19">
            <a:extLst>
              <a:ext uri="{FF2B5EF4-FFF2-40B4-BE49-F238E27FC236}">
                <a16:creationId xmlns:a16="http://schemas.microsoft.com/office/drawing/2014/main" id="{BDD8386F-177A-F98D-CBC7-C81332925A3B}"/>
              </a:ext>
            </a:extLst>
          </p:cNvPr>
          <p:cNvSpPr txBox="1">
            <a:spLocks/>
          </p:cNvSpPr>
          <p:nvPr/>
        </p:nvSpPr>
        <p:spPr>
          <a:xfrm>
            <a:off x="1655473" y="958009"/>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Anaconda</a:t>
            </a:r>
          </a:p>
        </p:txBody>
      </p:sp>
      <p:sp>
        <p:nvSpPr>
          <p:cNvPr id="21" name="Google Shape;407;p19">
            <a:extLst>
              <a:ext uri="{FF2B5EF4-FFF2-40B4-BE49-F238E27FC236}">
                <a16:creationId xmlns:a16="http://schemas.microsoft.com/office/drawing/2014/main" id="{2C7A55E6-C083-5DC9-00F4-96AD3B134CC6}"/>
              </a:ext>
            </a:extLst>
          </p:cNvPr>
          <p:cNvSpPr txBox="1">
            <a:spLocks/>
          </p:cNvSpPr>
          <p:nvPr/>
        </p:nvSpPr>
        <p:spPr>
          <a:xfrm>
            <a:off x="1655473" y="1499065"/>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Anaconda offers the easiest way to perform Python/R data science and machine learning on a single machine. Start working with thousands of open-source packages and libraries today.</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406;p19">
            <a:extLst>
              <a:ext uri="{FF2B5EF4-FFF2-40B4-BE49-F238E27FC236}">
                <a16:creationId xmlns:a16="http://schemas.microsoft.com/office/drawing/2014/main" id="{EBB07764-6194-27A2-74F9-A56F5AC94441}"/>
              </a:ext>
            </a:extLst>
          </p:cNvPr>
          <p:cNvSpPr txBox="1">
            <a:spLocks/>
          </p:cNvSpPr>
          <p:nvPr/>
        </p:nvSpPr>
        <p:spPr>
          <a:xfrm>
            <a:off x="1655473" y="2325966"/>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JupyterHub</a:t>
            </a:r>
          </a:p>
        </p:txBody>
      </p:sp>
      <p:sp>
        <p:nvSpPr>
          <p:cNvPr id="6" name="Google Shape;407;p19">
            <a:extLst>
              <a:ext uri="{FF2B5EF4-FFF2-40B4-BE49-F238E27FC236}">
                <a16:creationId xmlns:a16="http://schemas.microsoft.com/office/drawing/2014/main" id="{7FA848D8-5E77-627F-1234-C5C7CFF6CD2A}"/>
              </a:ext>
            </a:extLst>
          </p:cNvPr>
          <p:cNvSpPr txBox="1">
            <a:spLocks/>
          </p:cNvSpPr>
          <p:nvPr/>
        </p:nvSpPr>
        <p:spPr>
          <a:xfrm>
            <a:off x="1655473" y="2867022"/>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JupyterHub is the best way to serve Jupyter notebook for multiple users. It can be used in a class of students, a corporate data science group or scientific research group. It is a multi-user Hub that spawns, manages, and proxies multiple instances of the single-user Jupyter notebook server.</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Google Shape;406;p19">
            <a:extLst>
              <a:ext uri="{FF2B5EF4-FFF2-40B4-BE49-F238E27FC236}">
                <a16:creationId xmlns:a16="http://schemas.microsoft.com/office/drawing/2014/main" id="{25D322E4-3E56-C070-7CD8-3E8989BD74BE}"/>
              </a:ext>
            </a:extLst>
          </p:cNvPr>
          <p:cNvSpPr txBox="1">
            <a:spLocks/>
          </p:cNvSpPr>
          <p:nvPr/>
        </p:nvSpPr>
        <p:spPr>
          <a:xfrm>
            <a:off x="1655473" y="3693923"/>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Apache Zeppelin</a:t>
            </a:r>
          </a:p>
        </p:txBody>
      </p:sp>
      <p:sp>
        <p:nvSpPr>
          <p:cNvPr id="11" name="Google Shape;407;p19">
            <a:extLst>
              <a:ext uri="{FF2B5EF4-FFF2-40B4-BE49-F238E27FC236}">
                <a16:creationId xmlns:a16="http://schemas.microsoft.com/office/drawing/2014/main" id="{72B6F8C9-9C65-63F7-DCDC-FE46173149DF}"/>
              </a:ext>
            </a:extLst>
          </p:cNvPr>
          <p:cNvSpPr txBox="1">
            <a:spLocks/>
          </p:cNvSpPr>
          <p:nvPr/>
        </p:nvSpPr>
        <p:spPr>
          <a:xfrm>
            <a:off x="1655473" y="4234979"/>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kern="0" dirty="0">
                <a:solidFill>
                  <a:schemeClr val="tx1"/>
                </a:solidFill>
                <a:latin typeface="Roboto" panose="02000000000000000000" pitchFamily="2" charset="0"/>
                <a:ea typeface="Calibri" panose="020F0502020204030204" pitchFamily="34" charset="0"/>
                <a:cs typeface="Calibri" panose="020F0502020204030204" pitchFamily="34" charset="0"/>
              </a:rPr>
              <a:t>Web-based notebook that enables data-driven, interactive data analytics and collaborative documents with SQL, Scala, Python, R and more.</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Icon&#10;&#10;Description automatically generated">
            <a:extLst>
              <a:ext uri="{FF2B5EF4-FFF2-40B4-BE49-F238E27FC236}">
                <a16:creationId xmlns:a16="http://schemas.microsoft.com/office/drawing/2014/main" id="{A70FA836-C546-B8F8-A8BD-81A03377867F}"/>
              </a:ext>
            </a:extLst>
          </p:cNvPr>
          <p:cNvPicPr>
            <a:picLocks noChangeAspect="1"/>
          </p:cNvPicPr>
          <p:nvPr/>
        </p:nvPicPr>
        <p:blipFill>
          <a:blip r:embed="rId2"/>
          <a:stretch>
            <a:fillRect/>
          </a:stretch>
        </p:blipFill>
        <p:spPr>
          <a:xfrm>
            <a:off x="3304672" y="1190792"/>
            <a:ext cx="569496" cy="284748"/>
          </a:xfrm>
          <a:prstGeom prst="rect">
            <a:avLst/>
          </a:prstGeom>
        </p:spPr>
      </p:pic>
      <p:pic>
        <p:nvPicPr>
          <p:cNvPr id="8" name="Picture 7" descr="Logo, icon&#10;&#10;Description automatically generated">
            <a:extLst>
              <a:ext uri="{FF2B5EF4-FFF2-40B4-BE49-F238E27FC236}">
                <a16:creationId xmlns:a16="http://schemas.microsoft.com/office/drawing/2014/main" id="{B7479390-AF97-842C-35FE-E4E0A16B3202}"/>
              </a:ext>
            </a:extLst>
          </p:cNvPr>
          <p:cNvPicPr>
            <a:picLocks noChangeAspect="1"/>
          </p:cNvPicPr>
          <p:nvPr/>
        </p:nvPicPr>
        <p:blipFill>
          <a:blip r:embed="rId3"/>
          <a:stretch>
            <a:fillRect/>
          </a:stretch>
        </p:blipFill>
        <p:spPr>
          <a:xfrm>
            <a:off x="3254569" y="2541149"/>
            <a:ext cx="699810" cy="367400"/>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9B5AB8B4-1C56-1A14-BABC-67DE9779AF6C}"/>
              </a:ext>
            </a:extLst>
          </p:cNvPr>
          <p:cNvPicPr>
            <a:picLocks noChangeAspect="1"/>
          </p:cNvPicPr>
          <p:nvPr/>
        </p:nvPicPr>
        <p:blipFill>
          <a:blip r:embed="rId4"/>
          <a:stretch>
            <a:fillRect/>
          </a:stretch>
        </p:blipFill>
        <p:spPr>
          <a:xfrm>
            <a:off x="4129087" y="3938337"/>
            <a:ext cx="575812" cy="304663"/>
          </a:xfrm>
          <a:prstGeom prst="rect">
            <a:avLst/>
          </a:prstGeom>
        </p:spPr>
      </p:pic>
    </p:spTree>
    <p:extLst>
      <p:ext uri="{BB962C8B-B14F-4D97-AF65-F5344CB8AC3E}">
        <p14:creationId xmlns:p14="http://schemas.microsoft.com/office/powerpoint/2010/main" val="668823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503073" y="345754"/>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Security</a:t>
            </a:r>
          </a:p>
        </p:txBody>
      </p:sp>
      <p:sp>
        <p:nvSpPr>
          <p:cNvPr id="20" name="Google Shape;406;p19">
            <a:extLst>
              <a:ext uri="{FF2B5EF4-FFF2-40B4-BE49-F238E27FC236}">
                <a16:creationId xmlns:a16="http://schemas.microsoft.com/office/drawing/2014/main" id="{BDD8386F-177A-F98D-CBC7-C81332925A3B}"/>
              </a:ext>
            </a:extLst>
          </p:cNvPr>
          <p:cNvSpPr txBox="1">
            <a:spLocks/>
          </p:cNvSpPr>
          <p:nvPr/>
        </p:nvSpPr>
        <p:spPr>
          <a:xfrm>
            <a:off x="1655473" y="958009"/>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Apache Sentry</a:t>
            </a:r>
          </a:p>
        </p:txBody>
      </p:sp>
      <p:sp>
        <p:nvSpPr>
          <p:cNvPr id="21" name="Google Shape;407;p19">
            <a:extLst>
              <a:ext uri="{FF2B5EF4-FFF2-40B4-BE49-F238E27FC236}">
                <a16:creationId xmlns:a16="http://schemas.microsoft.com/office/drawing/2014/main" id="{2C7A55E6-C083-5DC9-00F4-96AD3B134CC6}"/>
              </a:ext>
            </a:extLst>
          </p:cNvPr>
          <p:cNvSpPr txBox="1">
            <a:spLocks/>
          </p:cNvSpPr>
          <p:nvPr/>
        </p:nvSpPr>
        <p:spPr>
          <a:xfrm>
            <a:off x="1655473" y="1499065"/>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Apache Sentry™ is a system for enforcing fine grained role-based authorization to data and metadata stored on a Hadoop cluster.</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A picture containing icon&#10;&#10;Description automatically generated">
            <a:extLst>
              <a:ext uri="{FF2B5EF4-FFF2-40B4-BE49-F238E27FC236}">
                <a16:creationId xmlns:a16="http://schemas.microsoft.com/office/drawing/2014/main" id="{784794E5-7042-AF46-92E6-FBA07DB837FD}"/>
              </a:ext>
            </a:extLst>
          </p:cNvPr>
          <p:cNvPicPr>
            <a:picLocks noChangeAspect="1"/>
          </p:cNvPicPr>
          <p:nvPr/>
        </p:nvPicPr>
        <p:blipFill>
          <a:blip r:embed="rId2"/>
          <a:stretch>
            <a:fillRect/>
          </a:stretch>
        </p:blipFill>
        <p:spPr>
          <a:xfrm>
            <a:off x="3672639" y="1157388"/>
            <a:ext cx="594561" cy="445921"/>
          </a:xfrm>
          <a:prstGeom prst="rect">
            <a:avLst/>
          </a:prstGeom>
        </p:spPr>
      </p:pic>
    </p:spTree>
    <p:extLst>
      <p:ext uri="{BB962C8B-B14F-4D97-AF65-F5344CB8AC3E}">
        <p14:creationId xmlns:p14="http://schemas.microsoft.com/office/powerpoint/2010/main" val="3210720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3C01053-7C35-7A8D-CC04-4CEDDD6865E7}"/>
              </a:ext>
            </a:extLst>
          </p:cNvPr>
          <p:cNvSpPr txBox="1"/>
          <p:nvPr/>
        </p:nvSpPr>
        <p:spPr>
          <a:xfrm>
            <a:off x="1341521" y="874455"/>
            <a:ext cx="8963525" cy="1477328"/>
          </a:xfrm>
          <a:prstGeom prst="rect">
            <a:avLst/>
          </a:prstGeom>
          <a:noFill/>
        </p:spPr>
        <p:txBody>
          <a:bodyPr wrap="square">
            <a:spAutoFit/>
          </a:bodyPr>
          <a:lstStyle/>
          <a:p>
            <a:pPr algn="just"/>
            <a:r>
              <a:rPr lang="en-US" dirty="0">
                <a:latin typeface="Arial Nova Light" panose="020B0604020202020204" pitchFamily="34" charset="0"/>
              </a:rPr>
              <a:t>Big Data refers to the dynamic, large and disparate volumes of data being created by people, tools and machines. It requires new, innovative, and scalable technology to collect, host and analytically process the vast amount of data gathered in order to derive real-time business insights that relate to consumers, risk, profit, performance, productivity management and enhanced shareholder value.</a:t>
            </a:r>
          </a:p>
        </p:txBody>
      </p:sp>
      <p:pic>
        <p:nvPicPr>
          <p:cNvPr id="10" name="Picture 9" descr="A picture containing application&#10;&#10;Description automatically generated">
            <a:extLst>
              <a:ext uri="{FF2B5EF4-FFF2-40B4-BE49-F238E27FC236}">
                <a16:creationId xmlns:a16="http://schemas.microsoft.com/office/drawing/2014/main" id="{7132E864-414B-DF32-1A4E-0DCA1BCAE3DF}"/>
              </a:ext>
            </a:extLst>
          </p:cNvPr>
          <p:cNvPicPr>
            <a:picLocks noChangeAspect="1"/>
          </p:cNvPicPr>
          <p:nvPr/>
        </p:nvPicPr>
        <p:blipFill>
          <a:blip r:embed="rId2"/>
          <a:stretch>
            <a:fillRect/>
          </a:stretch>
        </p:blipFill>
        <p:spPr>
          <a:xfrm>
            <a:off x="3392278" y="2590797"/>
            <a:ext cx="5407444" cy="3392748"/>
          </a:xfrm>
          <a:prstGeom prst="rect">
            <a:avLst/>
          </a:prstGeom>
        </p:spPr>
      </p:pic>
    </p:spTree>
    <p:extLst>
      <p:ext uri="{BB962C8B-B14F-4D97-AF65-F5344CB8AC3E}">
        <p14:creationId xmlns:p14="http://schemas.microsoft.com/office/powerpoint/2010/main" val="1262908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407;p19">
            <a:extLst>
              <a:ext uri="{FF2B5EF4-FFF2-40B4-BE49-F238E27FC236}">
                <a16:creationId xmlns:a16="http://schemas.microsoft.com/office/drawing/2014/main" id="{CB12C245-2AB2-DCE3-19CD-62E8198FA530}"/>
              </a:ext>
            </a:extLst>
          </p:cNvPr>
          <p:cNvSpPr txBox="1">
            <a:spLocks/>
          </p:cNvSpPr>
          <p:nvPr/>
        </p:nvSpPr>
        <p:spPr>
          <a:xfrm>
            <a:off x="1788436" y="1005140"/>
            <a:ext cx="2176800" cy="254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l" defTabSz="914400" rtl="0" eaLnBrk="1" fontAlgn="auto" latinLnBrk="0" hangingPunct="1">
              <a:lnSpc>
                <a:spcPct val="100000"/>
              </a:lnSpc>
              <a:spcBef>
                <a:spcPts val="600"/>
              </a:spcBef>
              <a:spcAft>
                <a:spcPts val="0"/>
              </a:spcAft>
              <a:buClr>
                <a:srgbClr val="19BBD5"/>
              </a:buClr>
              <a:buSzPts val="1400"/>
              <a:buFont typeface="Muli"/>
              <a:buNone/>
              <a:tabLst/>
              <a:defRPr/>
            </a:pPr>
            <a:r>
              <a:rPr kumimoji="0" lang="en-US" sz="1400" b="1" i="0" u="none" strike="noStrike" kern="0" cap="none" spc="0" normalizeH="0" baseline="0" noProof="0" dirty="0">
                <a:ln>
                  <a:noFill/>
                </a:ln>
                <a:solidFill>
                  <a:srgbClr val="10365D"/>
                </a:solidFill>
                <a:effectLst/>
                <a:uLnTx/>
                <a:uFillTx/>
                <a:latin typeface="Calibri" panose="020F0502020204030204" pitchFamily="34" charset="0"/>
                <a:ea typeface="Calibri" panose="020F0502020204030204" pitchFamily="34" charset="0"/>
                <a:cs typeface="Calibri" panose="020F0502020204030204" pitchFamily="34" charset="0"/>
                <a:sym typeface="Muli"/>
              </a:rPr>
              <a:t>Variety</a:t>
            </a:r>
          </a:p>
          <a:p>
            <a:pPr marL="0" marR="0" lvl="0" indent="0" algn="l" defTabSz="914400" rtl="0" eaLnBrk="1" fontAlgn="auto" latinLnBrk="0" hangingPunct="1">
              <a:lnSpc>
                <a:spcPct val="100000"/>
              </a:lnSpc>
              <a:spcBef>
                <a:spcPts val="600"/>
              </a:spcBef>
              <a:spcAft>
                <a:spcPts val="0"/>
              </a:spcAft>
              <a:buClr>
                <a:srgbClr val="19BBD5"/>
              </a:buClr>
              <a:buSzPts val="1400"/>
              <a:buFont typeface="Muli"/>
              <a:buNone/>
              <a:tabLst/>
              <a:defRPr/>
            </a:pPr>
            <a:r>
              <a:rPr kumimoji="0" lang="en-US" sz="1400" i="0" u="none" strike="noStrike" kern="0" cap="none" spc="0" normalizeH="0" baseline="0" noProof="0" dirty="0">
                <a:ln>
                  <a:noFill/>
                </a:ln>
                <a:solidFill>
                  <a:srgbClr val="256391"/>
                </a:solidFill>
                <a:effectLst/>
                <a:uLnTx/>
                <a:uFillTx/>
                <a:latin typeface="Calibri" panose="020F0502020204030204" pitchFamily="34" charset="0"/>
                <a:ea typeface="Calibri" panose="020F0502020204030204" pitchFamily="34" charset="0"/>
                <a:cs typeface="Calibri" panose="020F0502020204030204" pitchFamily="34" charset="0"/>
                <a:sym typeface="Muli"/>
              </a:rPr>
              <a:t>Data can be obtained from several sources, such as sensors, tweets, transactions, sales, and marketing. The data format is both structured and unstructured as well. Data types can also be different, binary, text, and JSON.</a:t>
            </a:r>
          </a:p>
        </p:txBody>
      </p:sp>
      <p:sp>
        <p:nvSpPr>
          <p:cNvPr id="12" name="Google Shape;408;p19">
            <a:extLst>
              <a:ext uri="{FF2B5EF4-FFF2-40B4-BE49-F238E27FC236}">
                <a16:creationId xmlns:a16="http://schemas.microsoft.com/office/drawing/2014/main" id="{4AA7B5AF-6DC9-7998-F3D7-FBA19E568188}"/>
              </a:ext>
            </a:extLst>
          </p:cNvPr>
          <p:cNvSpPr txBox="1">
            <a:spLocks/>
          </p:cNvSpPr>
          <p:nvPr/>
        </p:nvSpPr>
        <p:spPr>
          <a:xfrm>
            <a:off x="4462878" y="1005140"/>
            <a:ext cx="2176800" cy="254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l" defTabSz="914400" rtl="0" eaLnBrk="1" fontAlgn="auto" latinLnBrk="0" hangingPunct="1">
              <a:lnSpc>
                <a:spcPct val="100000"/>
              </a:lnSpc>
              <a:spcBef>
                <a:spcPts val="600"/>
              </a:spcBef>
              <a:spcAft>
                <a:spcPts val="0"/>
              </a:spcAft>
              <a:buClr>
                <a:srgbClr val="19BBD5"/>
              </a:buClr>
              <a:buSzPts val="1400"/>
              <a:buFont typeface="Muli"/>
              <a:buNone/>
              <a:tabLst/>
              <a:defRPr/>
            </a:pPr>
            <a:r>
              <a:rPr lang="en-US" b="1" kern="0" dirty="0">
                <a:solidFill>
                  <a:srgbClr val="10365D"/>
                </a:solidFill>
                <a:latin typeface="Calibri" panose="020F0502020204030204" pitchFamily="34" charset="0"/>
                <a:ea typeface="Calibri" panose="020F0502020204030204" pitchFamily="34" charset="0"/>
                <a:cs typeface="Calibri" panose="020F0502020204030204" pitchFamily="34" charset="0"/>
              </a:rPr>
              <a:t>Velocity</a:t>
            </a:r>
          </a:p>
          <a:p>
            <a:pPr marL="0" marR="0" lvl="0" indent="0" algn="l" defTabSz="914400" rtl="0" eaLnBrk="1" fontAlgn="auto" latinLnBrk="0" hangingPunct="1">
              <a:lnSpc>
                <a:spcPct val="100000"/>
              </a:lnSpc>
              <a:spcBef>
                <a:spcPts val="600"/>
              </a:spcBef>
              <a:spcAft>
                <a:spcPts val="0"/>
              </a:spcAft>
              <a:buClr>
                <a:srgbClr val="19BBD5"/>
              </a:buClr>
              <a:buSzPts val="1400"/>
              <a:buFont typeface="Muli"/>
              <a:buNone/>
              <a:tabLst/>
              <a:defRPr/>
            </a:pPr>
            <a:r>
              <a:rPr lang="en-US" kern="0" dirty="0">
                <a:solidFill>
                  <a:srgbClr val="256391"/>
                </a:solidFill>
                <a:latin typeface="Calibri" panose="020F0502020204030204" pitchFamily="34" charset="0"/>
                <a:ea typeface="Calibri" panose="020F0502020204030204" pitchFamily="34" charset="0"/>
                <a:cs typeface="Calibri" panose="020F0502020204030204" pitchFamily="34" charset="0"/>
              </a:rPr>
              <a:t>Velocity refers to the increasing speed at which this data is created, and the increasing speed at which the data can be processed, stored, and analyzed.</a:t>
            </a:r>
          </a:p>
        </p:txBody>
      </p:sp>
      <p:sp>
        <p:nvSpPr>
          <p:cNvPr id="13" name="Google Shape;409;p19">
            <a:extLst>
              <a:ext uri="{FF2B5EF4-FFF2-40B4-BE49-F238E27FC236}">
                <a16:creationId xmlns:a16="http://schemas.microsoft.com/office/drawing/2014/main" id="{5DCB3DB9-FED5-36D1-A509-D1D077C7AD99}"/>
              </a:ext>
            </a:extLst>
          </p:cNvPr>
          <p:cNvSpPr txBox="1">
            <a:spLocks/>
          </p:cNvSpPr>
          <p:nvPr/>
        </p:nvSpPr>
        <p:spPr>
          <a:xfrm>
            <a:off x="1788436" y="3429000"/>
            <a:ext cx="2176800" cy="254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l" defTabSz="914400" rtl="0" eaLnBrk="1" fontAlgn="auto" latinLnBrk="0" hangingPunct="1">
              <a:lnSpc>
                <a:spcPct val="100000"/>
              </a:lnSpc>
              <a:spcBef>
                <a:spcPts val="600"/>
              </a:spcBef>
              <a:spcAft>
                <a:spcPts val="0"/>
              </a:spcAft>
              <a:buClr>
                <a:srgbClr val="19BBD5"/>
              </a:buClr>
              <a:buSzPts val="1400"/>
              <a:buFont typeface="Muli"/>
              <a:buNone/>
              <a:tabLst/>
              <a:defRPr/>
            </a:pPr>
            <a:r>
              <a:rPr lang="en-US" b="1" kern="0" dirty="0">
                <a:solidFill>
                  <a:srgbClr val="10365D"/>
                </a:solidFill>
                <a:latin typeface="Calibri" panose="020F0502020204030204" pitchFamily="34" charset="0"/>
                <a:ea typeface="Calibri" panose="020F0502020204030204" pitchFamily="34" charset="0"/>
                <a:cs typeface="Calibri" panose="020F0502020204030204" pitchFamily="34" charset="0"/>
              </a:rPr>
              <a:t>Volume</a:t>
            </a:r>
          </a:p>
          <a:p>
            <a:pPr marL="0" marR="0" lvl="0" indent="0" algn="l" defTabSz="914400" rtl="0" eaLnBrk="1" fontAlgn="auto" latinLnBrk="0" hangingPunct="1">
              <a:lnSpc>
                <a:spcPct val="100000"/>
              </a:lnSpc>
              <a:spcBef>
                <a:spcPts val="600"/>
              </a:spcBef>
              <a:spcAft>
                <a:spcPts val="0"/>
              </a:spcAft>
              <a:buClr>
                <a:srgbClr val="19BBD5"/>
              </a:buClr>
              <a:buSzPts val="1400"/>
              <a:buFont typeface="Muli"/>
              <a:buNone/>
              <a:tabLst/>
              <a:defRPr/>
            </a:pPr>
            <a:r>
              <a:rPr lang="en-US" kern="0" dirty="0">
                <a:solidFill>
                  <a:srgbClr val="256391"/>
                </a:solidFill>
                <a:latin typeface="Calibri" panose="020F0502020204030204" pitchFamily="34" charset="0"/>
                <a:ea typeface="Calibri" panose="020F0502020204030204" pitchFamily="34" charset="0"/>
                <a:cs typeface="Calibri" panose="020F0502020204030204" pitchFamily="34" charset="0"/>
              </a:rPr>
              <a:t>Volume refers to the scale of the data, which is part of what makes big data big.</a:t>
            </a:r>
          </a:p>
        </p:txBody>
      </p:sp>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655473" y="343045"/>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The 6 Vs of Big Data</a:t>
            </a:r>
          </a:p>
        </p:txBody>
      </p:sp>
      <p:sp>
        <p:nvSpPr>
          <p:cNvPr id="16" name="Google Shape;407;p19">
            <a:extLst>
              <a:ext uri="{FF2B5EF4-FFF2-40B4-BE49-F238E27FC236}">
                <a16:creationId xmlns:a16="http://schemas.microsoft.com/office/drawing/2014/main" id="{6461AD71-1C7C-8C24-8621-CE09E08FF3B5}"/>
              </a:ext>
            </a:extLst>
          </p:cNvPr>
          <p:cNvSpPr txBox="1">
            <a:spLocks/>
          </p:cNvSpPr>
          <p:nvPr/>
        </p:nvSpPr>
        <p:spPr>
          <a:xfrm>
            <a:off x="7137320" y="1005140"/>
            <a:ext cx="2176800" cy="254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l" defTabSz="914400" rtl="0" eaLnBrk="1" fontAlgn="auto" latinLnBrk="0" hangingPunct="1">
              <a:lnSpc>
                <a:spcPct val="100000"/>
              </a:lnSpc>
              <a:spcBef>
                <a:spcPts val="600"/>
              </a:spcBef>
              <a:spcAft>
                <a:spcPts val="0"/>
              </a:spcAft>
              <a:buClr>
                <a:srgbClr val="19BBD5"/>
              </a:buClr>
              <a:buSzPts val="1400"/>
              <a:buFont typeface="Muli"/>
              <a:buNone/>
              <a:tabLst/>
              <a:defRPr/>
            </a:pPr>
            <a:r>
              <a:rPr lang="en-US" b="1" kern="0" dirty="0">
                <a:solidFill>
                  <a:srgbClr val="10365D"/>
                </a:solidFill>
                <a:latin typeface="Calibri" panose="020F0502020204030204" pitchFamily="34" charset="0"/>
                <a:ea typeface="Calibri" panose="020F0502020204030204" pitchFamily="34" charset="0"/>
                <a:cs typeface="Calibri" panose="020F0502020204030204" pitchFamily="34" charset="0"/>
              </a:rPr>
              <a:t>Veracity</a:t>
            </a:r>
          </a:p>
          <a:p>
            <a:pPr marL="0" marR="0" lvl="0" indent="0" algn="l" defTabSz="914400" rtl="0" eaLnBrk="1" fontAlgn="auto" latinLnBrk="0" hangingPunct="1">
              <a:lnSpc>
                <a:spcPct val="100000"/>
              </a:lnSpc>
              <a:spcBef>
                <a:spcPts val="600"/>
              </a:spcBef>
              <a:spcAft>
                <a:spcPts val="0"/>
              </a:spcAft>
              <a:buClr>
                <a:srgbClr val="19BBD5"/>
              </a:buClr>
              <a:buSzPts val="1400"/>
              <a:buFont typeface="Muli"/>
              <a:buNone/>
              <a:tabLst/>
              <a:defRPr/>
            </a:pPr>
            <a:r>
              <a:rPr lang="en-US" kern="0" dirty="0">
                <a:solidFill>
                  <a:srgbClr val="256391"/>
                </a:solidFill>
                <a:latin typeface="Calibri" panose="020F0502020204030204" pitchFamily="34" charset="0"/>
                <a:ea typeface="Calibri" panose="020F0502020204030204" pitchFamily="34" charset="0"/>
                <a:cs typeface="Calibri" panose="020F0502020204030204" pitchFamily="34" charset="0"/>
              </a:rPr>
              <a:t>Data can be analyzed for actionable insights, but with so much data of all types being analyzed from across data sources, it is very difficult to ensure correctness and proof of accuracy.</a:t>
            </a:r>
          </a:p>
        </p:txBody>
      </p:sp>
      <p:sp>
        <p:nvSpPr>
          <p:cNvPr id="17" name="Google Shape;408;p19">
            <a:extLst>
              <a:ext uri="{FF2B5EF4-FFF2-40B4-BE49-F238E27FC236}">
                <a16:creationId xmlns:a16="http://schemas.microsoft.com/office/drawing/2014/main" id="{DBC11734-D6A7-95F4-D433-51B812C175C6}"/>
              </a:ext>
            </a:extLst>
          </p:cNvPr>
          <p:cNvSpPr txBox="1">
            <a:spLocks/>
          </p:cNvSpPr>
          <p:nvPr/>
        </p:nvSpPr>
        <p:spPr>
          <a:xfrm>
            <a:off x="7137320" y="3429000"/>
            <a:ext cx="2176800" cy="254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l" defTabSz="914400" rtl="0" eaLnBrk="1" fontAlgn="auto" latinLnBrk="0" hangingPunct="1">
              <a:lnSpc>
                <a:spcPct val="100000"/>
              </a:lnSpc>
              <a:spcBef>
                <a:spcPts val="600"/>
              </a:spcBef>
              <a:spcAft>
                <a:spcPts val="0"/>
              </a:spcAft>
              <a:buClr>
                <a:srgbClr val="19BBD5"/>
              </a:buClr>
              <a:buSzPts val="1400"/>
              <a:buFont typeface="Muli"/>
              <a:buNone/>
              <a:tabLst/>
              <a:defRPr/>
            </a:pPr>
            <a:r>
              <a:rPr lang="en-US" b="1" kern="0" dirty="0">
                <a:solidFill>
                  <a:srgbClr val="10365D"/>
                </a:solidFill>
                <a:latin typeface="Calibri" panose="020F0502020204030204" pitchFamily="34" charset="0"/>
                <a:ea typeface="Calibri" panose="020F0502020204030204" pitchFamily="34" charset="0"/>
                <a:cs typeface="Calibri" panose="020F0502020204030204" pitchFamily="34" charset="0"/>
              </a:rPr>
              <a:t>Variability</a:t>
            </a:r>
          </a:p>
          <a:p>
            <a:pPr marL="0" marR="0" lvl="0" indent="0" algn="l" defTabSz="914400" rtl="0" eaLnBrk="1" fontAlgn="auto" latinLnBrk="0" hangingPunct="1">
              <a:lnSpc>
                <a:spcPct val="100000"/>
              </a:lnSpc>
              <a:spcBef>
                <a:spcPts val="600"/>
              </a:spcBef>
              <a:spcAft>
                <a:spcPts val="0"/>
              </a:spcAft>
              <a:buClr>
                <a:srgbClr val="19BBD5"/>
              </a:buClr>
              <a:buSzPts val="1400"/>
              <a:buFont typeface="Muli"/>
              <a:buNone/>
              <a:tabLst/>
              <a:defRPr/>
            </a:pPr>
            <a:r>
              <a:rPr lang="en-US" kern="0" dirty="0">
                <a:solidFill>
                  <a:srgbClr val="256391"/>
                </a:solidFill>
                <a:latin typeface="Calibri" panose="020F0502020204030204" pitchFamily="34" charset="0"/>
                <a:ea typeface="Calibri" panose="020F0502020204030204" pitchFamily="34" charset="0"/>
                <a:cs typeface="Calibri" panose="020F0502020204030204" pitchFamily="34" charset="0"/>
              </a:rPr>
              <a:t>Variability refers to data whose meaning is constantly changing.</a:t>
            </a:r>
          </a:p>
        </p:txBody>
      </p:sp>
      <p:sp>
        <p:nvSpPr>
          <p:cNvPr id="18" name="Google Shape;409;p19">
            <a:extLst>
              <a:ext uri="{FF2B5EF4-FFF2-40B4-BE49-F238E27FC236}">
                <a16:creationId xmlns:a16="http://schemas.microsoft.com/office/drawing/2014/main" id="{B41E3D1E-4CD1-1154-1FF0-F58118B1F5D5}"/>
              </a:ext>
            </a:extLst>
          </p:cNvPr>
          <p:cNvSpPr txBox="1">
            <a:spLocks/>
          </p:cNvSpPr>
          <p:nvPr/>
        </p:nvSpPr>
        <p:spPr>
          <a:xfrm>
            <a:off x="4462878" y="3412880"/>
            <a:ext cx="2176800" cy="254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l" defTabSz="914400" rtl="0" eaLnBrk="1" fontAlgn="auto" latinLnBrk="0" hangingPunct="1">
              <a:lnSpc>
                <a:spcPct val="100000"/>
              </a:lnSpc>
              <a:spcBef>
                <a:spcPts val="600"/>
              </a:spcBef>
              <a:spcAft>
                <a:spcPts val="0"/>
              </a:spcAft>
              <a:buClr>
                <a:srgbClr val="19BBD5"/>
              </a:buClr>
              <a:buSzPts val="1400"/>
              <a:buFont typeface="Muli"/>
              <a:buNone/>
              <a:tabLst/>
              <a:defRPr/>
            </a:pPr>
            <a:r>
              <a:rPr lang="en-US" b="1" kern="0" dirty="0">
                <a:solidFill>
                  <a:srgbClr val="10365D"/>
                </a:solidFill>
                <a:latin typeface="Calibri" panose="020F0502020204030204" pitchFamily="34" charset="0"/>
                <a:ea typeface="Calibri" panose="020F0502020204030204" pitchFamily="34" charset="0"/>
                <a:cs typeface="Calibri" panose="020F0502020204030204" pitchFamily="34" charset="0"/>
              </a:rPr>
              <a:t>Value</a:t>
            </a:r>
          </a:p>
          <a:p>
            <a:pPr marL="0" marR="0" lvl="0" indent="0" algn="l" defTabSz="914400" rtl="0" eaLnBrk="1" fontAlgn="auto" latinLnBrk="0" hangingPunct="1">
              <a:lnSpc>
                <a:spcPct val="100000"/>
              </a:lnSpc>
              <a:spcBef>
                <a:spcPts val="600"/>
              </a:spcBef>
              <a:spcAft>
                <a:spcPts val="0"/>
              </a:spcAft>
              <a:buClr>
                <a:srgbClr val="19BBD5"/>
              </a:buClr>
              <a:buSzPts val="1400"/>
              <a:buFont typeface="Muli"/>
              <a:buNone/>
              <a:tabLst/>
              <a:defRPr/>
            </a:pPr>
            <a:r>
              <a:rPr lang="en-US" kern="0" dirty="0">
                <a:solidFill>
                  <a:srgbClr val="256391"/>
                </a:solidFill>
                <a:latin typeface="Calibri" panose="020F0502020204030204" pitchFamily="34" charset="0"/>
                <a:ea typeface="Calibri" panose="020F0502020204030204" pitchFamily="34" charset="0"/>
                <a:cs typeface="Calibri" panose="020F0502020204030204" pitchFamily="34" charset="0"/>
              </a:rPr>
              <a:t>Big data is large and is increasing everyday, however the data is also messy, noisy, and constantly changing.</a:t>
            </a:r>
          </a:p>
        </p:txBody>
      </p:sp>
    </p:spTree>
    <p:extLst>
      <p:ext uri="{BB962C8B-B14F-4D97-AF65-F5344CB8AC3E}">
        <p14:creationId xmlns:p14="http://schemas.microsoft.com/office/powerpoint/2010/main" val="2491024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exagon 5">
            <a:extLst>
              <a:ext uri="{FF2B5EF4-FFF2-40B4-BE49-F238E27FC236}">
                <a16:creationId xmlns:a16="http://schemas.microsoft.com/office/drawing/2014/main" id="{54AE9639-1760-457D-E5EA-EA86E624C14E}"/>
              </a:ext>
            </a:extLst>
          </p:cNvPr>
          <p:cNvSpPr/>
          <p:nvPr/>
        </p:nvSpPr>
        <p:spPr>
          <a:xfrm>
            <a:off x="1027901" y="2343470"/>
            <a:ext cx="2292815" cy="1971856"/>
          </a:xfrm>
          <a:prstGeom prst="hexagon">
            <a:avLst/>
          </a:prstGeom>
          <a:solidFill>
            <a:srgbClr val="0A2851"/>
          </a:solidFill>
          <a:ln>
            <a:noFill/>
          </a:ln>
          <a:effectLst>
            <a:outerShdw blurRad="50800" dist="38100" algn="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Google Shape;361;p14">
            <a:extLst>
              <a:ext uri="{FF2B5EF4-FFF2-40B4-BE49-F238E27FC236}">
                <a16:creationId xmlns:a16="http://schemas.microsoft.com/office/drawing/2014/main" id="{DFE2E1C8-B0EC-C001-8D18-A63A515D1A2F}"/>
              </a:ext>
            </a:extLst>
          </p:cNvPr>
          <p:cNvSpPr txBox="1"/>
          <p:nvPr/>
        </p:nvSpPr>
        <p:spPr>
          <a:xfrm>
            <a:off x="1621594" y="2816050"/>
            <a:ext cx="1090863" cy="102669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latin typeface="Nixie One"/>
                <a:ea typeface="Nixie One"/>
                <a:cs typeface="Nixie One"/>
                <a:sym typeface="Nixie One"/>
              </a:rPr>
              <a:t>2</a:t>
            </a:r>
            <a:endParaRPr b="1" dirty="0"/>
          </a:p>
        </p:txBody>
      </p:sp>
      <p:sp>
        <p:nvSpPr>
          <p:cNvPr id="7" name="Google Shape;359;p14">
            <a:extLst>
              <a:ext uri="{FF2B5EF4-FFF2-40B4-BE49-F238E27FC236}">
                <a16:creationId xmlns:a16="http://schemas.microsoft.com/office/drawing/2014/main" id="{C06C5A59-1E73-F87D-775C-FBAB3BBB6A26}"/>
              </a:ext>
            </a:extLst>
          </p:cNvPr>
          <p:cNvSpPr txBox="1">
            <a:spLocks/>
          </p:cNvSpPr>
          <p:nvPr/>
        </p:nvSpPr>
        <p:spPr>
          <a:xfrm>
            <a:off x="3783443" y="2193241"/>
            <a:ext cx="6000963" cy="1385712"/>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rgbClr val="0A2851"/>
                </a:solidFill>
                <a:latin typeface="Arial Rounded MT Bold" panose="020F0704030504030204" pitchFamily="34" charset="0"/>
                <a:cs typeface="DokChampa" panose="020B0502040204020203" pitchFamily="34" charset="-34"/>
              </a:rPr>
              <a:t>Why is</a:t>
            </a:r>
            <a:r>
              <a:rPr lang="en-US" sz="3600" dirty="0">
                <a:solidFill>
                  <a:srgbClr val="0A2851"/>
                </a:solidFill>
                <a:latin typeface="Arial Rounded MT Bold" panose="020F0704030504030204" pitchFamily="34" charset="0"/>
                <a:ea typeface="Calibri" panose="020F0502020204030204" pitchFamily="34" charset="0"/>
                <a:cs typeface="DokChampa" panose="020B0502040204020203" pitchFamily="34" charset="-34"/>
              </a:rPr>
              <a:t> </a:t>
            </a:r>
            <a:r>
              <a:rPr lang="en-US" dirty="0">
                <a:solidFill>
                  <a:srgbClr val="0A2851"/>
                </a:solidFill>
                <a:latin typeface="Arial Rounded MT Bold" panose="020F0704030504030204" pitchFamily="34" charset="0"/>
                <a:cs typeface="DokChampa" panose="020B0502040204020203" pitchFamily="34" charset="-34"/>
              </a:rPr>
              <a:t>Big</a:t>
            </a:r>
            <a:r>
              <a:rPr lang="en-US" sz="3600" dirty="0">
                <a:solidFill>
                  <a:srgbClr val="0A2851"/>
                </a:solidFill>
                <a:latin typeface="Arial Rounded MT Bold" panose="020F0704030504030204" pitchFamily="34" charset="0"/>
                <a:ea typeface="Calibri" panose="020F0502020204030204" pitchFamily="34" charset="0"/>
                <a:cs typeface="DokChampa" panose="020B0502040204020203" pitchFamily="34" charset="-34"/>
              </a:rPr>
              <a:t> </a:t>
            </a:r>
            <a:r>
              <a:rPr lang="en-US" dirty="0">
                <a:solidFill>
                  <a:srgbClr val="0A2851"/>
                </a:solidFill>
                <a:latin typeface="Arial Rounded MT Bold" panose="020F0704030504030204" pitchFamily="34" charset="0"/>
                <a:cs typeface="DokChampa" panose="020B0502040204020203" pitchFamily="34" charset="-34"/>
              </a:rPr>
              <a:t>Data important</a:t>
            </a:r>
          </a:p>
        </p:txBody>
      </p:sp>
      <p:sp>
        <p:nvSpPr>
          <p:cNvPr id="8" name="Google Shape;360;p14">
            <a:extLst>
              <a:ext uri="{FF2B5EF4-FFF2-40B4-BE49-F238E27FC236}">
                <a16:creationId xmlns:a16="http://schemas.microsoft.com/office/drawing/2014/main" id="{1BBF03BB-EBF0-8694-A04D-4E2A49570A97}"/>
              </a:ext>
            </a:extLst>
          </p:cNvPr>
          <p:cNvSpPr txBox="1">
            <a:spLocks/>
          </p:cNvSpPr>
          <p:nvPr/>
        </p:nvSpPr>
        <p:spPr>
          <a:xfrm>
            <a:off x="3783443" y="3409579"/>
            <a:ext cx="5696100" cy="7848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latin typeface="Arial Nova Light" panose="020B0604020202020204" pitchFamily="34" charset="0"/>
              </a:rPr>
              <a:t>The benefits and advantages of big data</a:t>
            </a:r>
          </a:p>
        </p:txBody>
      </p:sp>
    </p:spTree>
    <p:extLst>
      <p:ext uri="{BB962C8B-B14F-4D97-AF65-F5344CB8AC3E}">
        <p14:creationId xmlns:p14="http://schemas.microsoft.com/office/powerpoint/2010/main" val="2003720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655473" y="343044"/>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Risk Management</a:t>
            </a:r>
          </a:p>
        </p:txBody>
      </p:sp>
      <p:sp>
        <p:nvSpPr>
          <p:cNvPr id="16" name="Google Shape;407;p19">
            <a:extLst>
              <a:ext uri="{FF2B5EF4-FFF2-40B4-BE49-F238E27FC236}">
                <a16:creationId xmlns:a16="http://schemas.microsoft.com/office/drawing/2014/main" id="{6461AD71-1C7C-8C24-8621-CE09E08FF3B5}"/>
              </a:ext>
            </a:extLst>
          </p:cNvPr>
          <p:cNvSpPr txBox="1">
            <a:spLocks/>
          </p:cNvSpPr>
          <p:nvPr/>
        </p:nvSpPr>
        <p:spPr>
          <a:xfrm>
            <a:off x="1655473" y="884100"/>
            <a:ext cx="8258147" cy="1027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Banking company, uses Big Data analytics to identify fraudulent activities and discrepancies. The organization leverages it to narrow down a list of suspects or root causes of problems. </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Google Shape;406;p19">
            <a:extLst>
              <a:ext uri="{FF2B5EF4-FFF2-40B4-BE49-F238E27FC236}">
                <a16:creationId xmlns:a16="http://schemas.microsoft.com/office/drawing/2014/main" id="{4A283B8F-F2AD-C1D2-BFAD-AAEC7E47F1E2}"/>
              </a:ext>
            </a:extLst>
          </p:cNvPr>
          <p:cNvSpPr txBox="1">
            <a:spLocks/>
          </p:cNvSpPr>
          <p:nvPr/>
        </p:nvSpPr>
        <p:spPr>
          <a:xfrm>
            <a:off x="1655473" y="1911390"/>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Cost Reduction</a:t>
            </a:r>
          </a:p>
        </p:txBody>
      </p:sp>
      <p:sp>
        <p:nvSpPr>
          <p:cNvPr id="4" name="Google Shape;407;p19">
            <a:extLst>
              <a:ext uri="{FF2B5EF4-FFF2-40B4-BE49-F238E27FC236}">
                <a16:creationId xmlns:a16="http://schemas.microsoft.com/office/drawing/2014/main" id="{3CB6412E-1837-B17F-A505-4938597819B8}"/>
              </a:ext>
            </a:extLst>
          </p:cNvPr>
          <p:cNvSpPr txBox="1">
            <a:spLocks/>
          </p:cNvSpPr>
          <p:nvPr/>
        </p:nvSpPr>
        <p:spPr>
          <a:xfrm>
            <a:off x="1655473" y="2452446"/>
            <a:ext cx="8258147" cy="1027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Big data technologies such as Hadoop and cloud-based analytics bring significant cost advantages when it comes to storing large amounts of data.</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406;p19">
            <a:extLst>
              <a:ext uri="{FF2B5EF4-FFF2-40B4-BE49-F238E27FC236}">
                <a16:creationId xmlns:a16="http://schemas.microsoft.com/office/drawing/2014/main" id="{0F0D4148-82F4-5F81-01CF-5BEF88D942EE}"/>
              </a:ext>
            </a:extLst>
          </p:cNvPr>
          <p:cNvSpPr txBox="1">
            <a:spLocks/>
          </p:cNvSpPr>
          <p:nvPr/>
        </p:nvSpPr>
        <p:spPr>
          <a:xfrm>
            <a:off x="1655473" y="3358697"/>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Quicker and Better Decision Making Within Organizations</a:t>
            </a:r>
          </a:p>
        </p:txBody>
      </p:sp>
      <p:sp>
        <p:nvSpPr>
          <p:cNvPr id="6" name="Google Shape;407;p19">
            <a:extLst>
              <a:ext uri="{FF2B5EF4-FFF2-40B4-BE49-F238E27FC236}">
                <a16:creationId xmlns:a16="http://schemas.microsoft.com/office/drawing/2014/main" id="{E1B0C25B-E38E-A8EA-2DCD-297B1438C276}"/>
              </a:ext>
            </a:extLst>
          </p:cNvPr>
          <p:cNvSpPr txBox="1">
            <a:spLocks/>
          </p:cNvSpPr>
          <p:nvPr/>
        </p:nvSpPr>
        <p:spPr>
          <a:xfrm>
            <a:off x="1655473" y="3899753"/>
            <a:ext cx="8258147" cy="1027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Brands use Big Data analytics to make strategic decisions. For example, the company leverages it to decide if a particular location would be suitable for a new outlet or not. They will analyze several different factors, such as population, demographics, accessibility of the location, and more.</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6635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655473" y="343044"/>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Improve Customer Experience</a:t>
            </a:r>
          </a:p>
        </p:txBody>
      </p:sp>
      <p:sp>
        <p:nvSpPr>
          <p:cNvPr id="16" name="Google Shape;407;p19">
            <a:extLst>
              <a:ext uri="{FF2B5EF4-FFF2-40B4-BE49-F238E27FC236}">
                <a16:creationId xmlns:a16="http://schemas.microsoft.com/office/drawing/2014/main" id="{6461AD71-1C7C-8C24-8621-CE09E08FF3B5}"/>
              </a:ext>
            </a:extLst>
          </p:cNvPr>
          <p:cNvSpPr txBox="1">
            <a:spLocks/>
          </p:cNvSpPr>
          <p:nvPr/>
        </p:nvSpPr>
        <p:spPr>
          <a:xfrm>
            <a:off x="1655473" y="884100"/>
            <a:ext cx="8258147" cy="1027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Customer service providers uses Big Data analysis to improve customer experiences. They monitor social media to find out their customers’ experience regarding their journeys, delays, and so on. </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Google Shape;406;p19">
            <a:extLst>
              <a:ext uri="{FF2B5EF4-FFF2-40B4-BE49-F238E27FC236}">
                <a16:creationId xmlns:a16="http://schemas.microsoft.com/office/drawing/2014/main" id="{4A283B8F-F2AD-C1D2-BFAD-AAEC7E47F1E2}"/>
              </a:ext>
            </a:extLst>
          </p:cNvPr>
          <p:cNvSpPr txBox="1">
            <a:spLocks/>
          </p:cNvSpPr>
          <p:nvPr/>
        </p:nvSpPr>
        <p:spPr>
          <a:xfrm>
            <a:off x="1655473" y="1911390"/>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Product Development and Innovations</a:t>
            </a:r>
          </a:p>
        </p:txBody>
      </p:sp>
      <p:sp>
        <p:nvSpPr>
          <p:cNvPr id="4" name="Google Shape;407;p19">
            <a:extLst>
              <a:ext uri="{FF2B5EF4-FFF2-40B4-BE49-F238E27FC236}">
                <a16:creationId xmlns:a16="http://schemas.microsoft.com/office/drawing/2014/main" id="{3CB6412E-1837-B17F-A505-4938597819B8}"/>
              </a:ext>
            </a:extLst>
          </p:cNvPr>
          <p:cNvSpPr txBox="1">
            <a:spLocks/>
          </p:cNvSpPr>
          <p:nvPr/>
        </p:nvSpPr>
        <p:spPr>
          <a:xfrm>
            <a:off x="1655473" y="2452446"/>
            <a:ext cx="8258147" cy="1027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Manufacturers uses Big Data analytics to analyze how efficient the product designs are and if there is any need for improvements.</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09021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exagon 5">
            <a:extLst>
              <a:ext uri="{FF2B5EF4-FFF2-40B4-BE49-F238E27FC236}">
                <a16:creationId xmlns:a16="http://schemas.microsoft.com/office/drawing/2014/main" id="{54AE9639-1760-457D-E5EA-EA86E624C14E}"/>
              </a:ext>
            </a:extLst>
          </p:cNvPr>
          <p:cNvSpPr/>
          <p:nvPr/>
        </p:nvSpPr>
        <p:spPr>
          <a:xfrm>
            <a:off x="1027901" y="2343470"/>
            <a:ext cx="2292815" cy="1971856"/>
          </a:xfrm>
          <a:prstGeom prst="hexagon">
            <a:avLst/>
          </a:prstGeom>
          <a:solidFill>
            <a:srgbClr val="0A2851"/>
          </a:solidFill>
          <a:ln>
            <a:noFill/>
          </a:ln>
          <a:effectLst>
            <a:outerShdw blurRad="50800" dist="38100" algn="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Google Shape;361;p14">
            <a:extLst>
              <a:ext uri="{FF2B5EF4-FFF2-40B4-BE49-F238E27FC236}">
                <a16:creationId xmlns:a16="http://schemas.microsoft.com/office/drawing/2014/main" id="{DFE2E1C8-B0EC-C001-8D18-A63A515D1A2F}"/>
              </a:ext>
            </a:extLst>
          </p:cNvPr>
          <p:cNvSpPr txBox="1"/>
          <p:nvPr/>
        </p:nvSpPr>
        <p:spPr>
          <a:xfrm>
            <a:off x="1621594" y="2816050"/>
            <a:ext cx="1090863" cy="102669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latin typeface="Nixie One"/>
                <a:ea typeface="Nixie One"/>
                <a:cs typeface="Nixie One"/>
                <a:sym typeface="Nixie One"/>
              </a:rPr>
              <a:t>3</a:t>
            </a:r>
            <a:endParaRPr b="1" dirty="0"/>
          </a:p>
        </p:txBody>
      </p:sp>
      <p:sp>
        <p:nvSpPr>
          <p:cNvPr id="7" name="Google Shape;359;p14">
            <a:extLst>
              <a:ext uri="{FF2B5EF4-FFF2-40B4-BE49-F238E27FC236}">
                <a16:creationId xmlns:a16="http://schemas.microsoft.com/office/drawing/2014/main" id="{C06C5A59-1E73-F87D-775C-FBAB3BBB6A26}"/>
              </a:ext>
            </a:extLst>
          </p:cNvPr>
          <p:cNvSpPr txBox="1">
            <a:spLocks/>
          </p:cNvSpPr>
          <p:nvPr/>
        </p:nvSpPr>
        <p:spPr>
          <a:xfrm>
            <a:off x="3783443" y="2193241"/>
            <a:ext cx="6000963" cy="1385712"/>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rgbClr val="0A2851"/>
                </a:solidFill>
                <a:latin typeface="Arial Rounded MT Bold" panose="020F0704030504030204" pitchFamily="34" charset="0"/>
                <a:cs typeface="DokChampa" panose="020B0502040204020203" pitchFamily="34" charset="-34"/>
              </a:rPr>
              <a:t>Big</a:t>
            </a:r>
            <a:r>
              <a:rPr lang="en-US" sz="3600" dirty="0">
                <a:solidFill>
                  <a:srgbClr val="0A2851"/>
                </a:solidFill>
                <a:latin typeface="Arial Rounded MT Bold" panose="020F0704030504030204" pitchFamily="34" charset="0"/>
                <a:ea typeface="Calibri" panose="020F0502020204030204" pitchFamily="34" charset="0"/>
                <a:cs typeface="DokChampa" panose="020B0502040204020203" pitchFamily="34" charset="-34"/>
              </a:rPr>
              <a:t> </a:t>
            </a:r>
            <a:r>
              <a:rPr lang="en-US" dirty="0">
                <a:solidFill>
                  <a:srgbClr val="0A2851"/>
                </a:solidFill>
                <a:latin typeface="Arial Rounded MT Bold" panose="020F0704030504030204" pitchFamily="34" charset="0"/>
                <a:cs typeface="DokChampa" panose="020B0502040204020203" pitchFamily="34" charset="-34"/>
              </a:rPr>
              <a:t>Data Open-source tools</a:t>
            </a:r>
          </a:p>
        </p:txBody>
      </p:sp>
      <p:sp>
        <p:nvSpPr>
          <p:cNvPr id="8" name="Google Shape;360;p14">
            <a:extLst>
              <a:ext uri="{FF2B5EF4-FFF2-40B4-BE49-F238E27FC236}">
                <a16:creationId xmlns:a16="http://schemas.microsoft.com/office/drawing/2014/main" id="{1BBF03BB-EBF0-8694-A04D-4E2A49570A97}"/>
              </a:ext>
            </a:extLst>
          </p:cNvPr>
          <p:cNvSpPr txBox="1">
            <a:spLocks/>
          </p:cNvSpPr>
          <p:nvPr/>
        </p:nvSpPr>
        <p:spPr>
          <a:xfrm>
            <a:off x="3783443" y="3409579"/>
            <a:ext cx="5696100" cy="7848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latin typeface="Arial Nova Light" panose="020B0604020202020204" pitchFamily="34" charset="0"/>
              </a:rPr>
              <a:t>Big Data open-source tools categorized</a:t>
            </a:r>
          </a:p>
        </p:txBody>
      </p:sp>
    </p:spTree>
    <p:extLst>
      <p:ext uri="{BB962C8B-B14F-4D97-AF65-F5344CB8AC3E}">
        <p14:creationId xmlns:p14="http://schemas.microsoft.com/office/powerpoint/2010/main" val="3795725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application&#10;&#10;Description automatically generated">
            <a:extLst>
              <a:ext uri="{FF2B5EF4-FFF2-40B4-BE49-F238E27FC236}">
                <a16:creationId xmlns:a16="http://schemas.microsoft.com/office/drawing/2014/main" id="{6AF27740-F367-D6EB-2D61-C62B5EAE79E8}"/>
              </a:ext>
            </a:extLst>
          </p:cNvPr>
          <p:cNvPicPr>
            <a:picLocks noChangeAspect="1"/>
          </p:cNvPicPr>
          <p:nvPr/>
        </p:nvPicPr>
        <p:blipFill>
          <a:blip r:embed="rId2"/>
          <a:stretch>
            <a:fillRect/>
          </a:stretch>
        </p:blipFill>
        <p:spPr>
          <a:xfrm>
            <a:off x="1181100" y="1593275"/>
            <a:ext cx="9829800" cy="3671450"/>
          </a:xfrm>
          <a:prstGeom prst="rect">
            <a:avLst/>
          </a:prstGeom>
        </p:spPr>
      </p:pic>
    </p:spTree>
    <p:extLst>
      <p:ext uri="{BB962C8B-B14F-4D97-AF65-F5344CB8AC3E}">
        <p14:creationId xmlns:p14="http://schemas.microsoft.com/office/powerpoint/2010/main" val="3397445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Presentation1" id="{2FCE046C-D6A1-419E-99BC-0B6060F01D93}" vid="{3F7BD1F5-1458-4E0A-A3A7-BBCC6AC67612}"/>
    </a:ext>
  </a:extLst>
</a:theme>
</file>

<file path=docProps/app.xml><?xml version="1.0" encoding="utf-8"?>
<Properties xmlns="http://schemas.openxmlformats.org/officeDocument/2006/extended-properties" xmlns:vt="http://schemas.openxmlformats.org/officeDocument/2006/docPropsVTypes">
  <Template>BIG DATA ADVANCED</Template>
  <TotalTime>2604</TotalTime>
  <Words>2100</Words>
  <Application>Microsoft Office PowerPoint</Application>
  <PresentationFormat>Widescreen</PresentationFormat>
  <Paragraphs>117</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Arial Nova Light</vt:lpstr>
      <vt:lpstr>Arial Rounded MT Bold</vt:lpstr>
      <vt:lpstr>Calibri</vt:lpstr>
      <vt:lpstr>Muli</vt:lpstr>
      <vt:lpstr>Nixie One</vt:lpstr>
      <vt:lpstr>Roboto</vt:lpstr>
      <vt:lpstr>Tw Cen MT</vt:lpstr>
      <vt:lpstr>Circuit</vt:lpstr>
      <vt:lpstr>BIG DATA ADVANCED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ADVANCED</dc:title>
  <dc:creator>Yamen Shabankabakibou</dc:creator>
  <cp:lastModifiedBy>Yamen Shabankabakibou</cp:lastModifiedBy>
  <cp:revision>4</cp:revision>
  <dcterms:created xsi:type="dcterms:W3CDTF">2022-11-17T17:31:37Z</dcterms:created>
  <dcterms:modified xsi:type="dcterms:W3CDTF">2022-11-20T13:19:07Z</dcterms:modified>
</cp:coreProperties>
</file>